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78" r:id="rId2"/>
    <p:sldId id="316" r:id="rId3"/>
    <p:sldId id="280" r:id="rId4"/>
    <p:sldId id="297" r:id="rId5"/>
    <p:sldId id="317" r:id="rId6"/>
    <p:sldId id="318" r:id="rId7"/>
    <p:sldId id="298" r:id="rId8"/>
    <p:sldId id="284" r:id="rId9"/>
    <p:sldId id="300" r:id="rId10"/>
    <p:sldId id="312" r:id="rId11"/>
    <p:sldId id="310" r:id="rId12"/>
    <p:sldId id="303" r:id="rId13"/>
    <p:sldId id="302" r:id="rId14"/>
    <p:sldId id="283" r:id="rId15"/>
    <p:sldId id="308" r:id="rId16"/>
    <p:sldId id="311" r:id="rId17"/>
    <p:sldId id="309" r:id="rId18"/>
    <p:sldId id="304" r:id="rId19"/>
    <p:sldId id="301" r:id="rId20"/>
    <p:sldId id="305" r:id="rId21"/>
    <p:sldId id="299" r:id="rId22"/>
    <p:sldId id="313" r:id="rId23"/>
    <p:sldId id="286" r:id="rId24"/>
    <p:sldId id="287" r:id="rId25"/>
    <p:sldId id="314" r:id="rId26"/>
    <p:sldId id="290" r:id="rId27"/>
    <p:sldId id="315"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1" Type="http://schemas.openxmlformats.org/officeDocument/2006/relationships/oleObject" Target="file:///\\piratedrive\facultystaff\LEWISJA\LibQual\LibQual%202009%20+%202011.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piratedrive\facultystaff\LEWISJA\LibQual\LibQual%202009%20+%202011.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dLblPos val="outEnd"/>
              <c:showLegendKey val="0"/>
              <c:showVal val="1"/>
              <c:showCatName val="0"/>
              <c:showSerName val="0"/>
              <c:showPercent val="0"/>
              <c:showBubbleSize val="0"/>
            </c:dLbl>
            <c:showLegendKey val="0"/>
            <c:showVal val="1"/>
            <c:showCatName val="0"/>
            <c:showSerName val="0"/>
            <c:showPercent val="0"/>
            <c:showBubbleSize val="0"/>
            <c:showLeaderLines val="1"/>
          </c:dLbls>
          <c:cat>
            <c:strRef>
              <c:f>Data!$A$299:$A$308</c:f>
              <c:strCache>
                <c:ptCount val="10"/>
                <c:pt idx="0">
                  <c:v>First year</c:v>
                </c:pt>
                <c:pt idx="1">
                  <c:v>Second year</c:v>
                </c:pt>
                <c:pt idx="2">
                  <c:v>Third year</c:v>
                </c:pt>
                <c:pt idx="3">
                  <c:v>Fourth year</c:v>
                </c:pt>
                <c:pt idx="4">
                  <c:v>Fifth year + above</c:v>
                </c:pt>
                <c:pt idx="5">
                  <c:v>Non-degree undergraduate</c:v>
                </c:pt>
                <c:pt idx="6">
                  <c:v>Masters</c:v>
                </c:pt>
                <c:pt idx="7">
                  <c:v>Doctoral</c:v>
                </c:pt>
                <c:pt idx="8">
                  <c:v>Non-degree graduate</c:v>
                </c:pt>
                <c:pt idx="9">
                  <c:v>Other</c:v>
                </c:pt>
              </c:strCache>
            </c:strRef>
          </c:cat>
          <c:val>
            <c:numRef>
              <c:f>Data!$B$299:$B$308</c:f>
              <c:numCache>
                <c:formatCode>General</c:formatCode>
                <c:ptCount val="10"/>
                <c:pt idx="0">
                  <c:v>193</c:v>
                </c:pt>
                <c:pt idx="1">
                  <c:v>199</c:v>
                </c:pt>
                <c:pt idx="2">
                  <c:v>326</c:v>
                </c:pt>
                <c:pt idx="3">
                  <c:v>338</c:v>
                </c:pt>
                <c:pt idx="4">
                  <c:v>145</c:v>
                </c:pt>
                <c:pt idx="5">
                  <c:v>10</c:v>
                </c:pt>
                <c:pt idx="6">
                  <c:v>264</c:v>
                </c:pt>
                <c:pt idx="7">
                  <c:v>26</c:v>
                </c:pt>
                <c:pt idx="8">
                  <c:v>6</c:v>
                </c:pt>
                <c:pt idx="9">
                  <c:v>9</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Minimum</c:v>
          </c:tx>
          <c:cat>
            <c:strRef>
              <c:f>Data!$A$411:$A$418</c:f>
              <c:strCache>
                <c:ptCount val="8"/>
                <c:pt idx="0">
                  <c:v>Using library for research</c:v>
                </c:pt>
                <c:pt idx="1">
                  <c:v>Modern equipment that lets me easily access needed information</c:v>
                </c:pt>
                <c:pt idx="2">
                  <c:v>Adequate hours of service</c:v>
                </c:pt>
                <c:pt idx="3">
                  <c:v>Library space inspires study &amp; teaching</c:v>
                </c:pt>
                <c:pt idx="4">
                  <c:v>Quiet space for individual activities</c:v>
                </c:pt>
                <c:pt idx="5">
                  <c:v>Comfortable &amp; inviting location</c:v>
                </c:pt>
                <c:pt idx="6">
                  <c:v>Gateway for study, learning or research</c:v>
                </c:pt>
                <c:pt idx="7">
                  <c:v>Community space for group learning &amp; group study</c:v>
                </c:pt>
              </c:strCache>
            </c:strRef>
          </c:cat>
          <c:val>
            <c:numRef>
              <c:f>Data!$B$411:$B$418</c:f>
              <c:numCache>
                <c:formatCode>General</c:formatCode>
                <c:ptCount val="8"/>
                <c:pt idx="0">
                  <c:v>7.1</c:v>
                </c:pt>
                <c:pt idx="1">
                  <c:v>7.31</c:v>
                </c:pt>
                <c:pt idx="2">
                  <c:v>7.48</c:v>
                </c:pt>
                <c:pt idx="3">
                  <c:v>6.38</c:v>
                </c:pt>
                <c:pt idx="4">
                  <c:v>6.72</c:v>
                </c:pt>
                <c:pt idx="5">
                  <c:v>6.98</c:v>
                </c:pt>
                <c:pt idx="6">
                  <c:v>6.58</c:v>
                </c:pt>
                <c:pt idx="7">
                  <c:v>5.91</c:v>
                </c:pt>
              </c:numCache>
            </c:numRef>
          </c:val>
          <c:smooth val="0"/>
        </c:ser>
        <c:ser>
          <c:idx val="1"/>
          <c:order val="1"/>
          <c:tx>
            <c:v>Desired</c:v>
          </c:tx>
          <c:cat>
            <c:strRef>
              <c:f>Data!$A$411:$A$418</c:f>
              <c:strCache>
                <c:ptCount val="8"/>
                <c:pt idx="0">
                  <c:v>Using library for research</c:v>
                </c:pt>
                <c:pt idx="1">
                  <c:v>Modern equipment that lets me easily access needed information</c:v>
                </c:pt>
                <c:pt idx="2">
                  <c:v>Adequate hours of service</c:v>
                </c:pt>
                <c:pt idx="3">
                  <c:v>Library space inspires study &amp; teaching</c:v>
                </c:pt>
                <c:pt idx="4">
                  <c:v>Quiet space for individual activities</c:v>
                </c:pt>
                <c:pt idx="5">
                  <c:v>Comfortable &amp; inviting location</c:v>
                </c:pt>
                <c:pt idx="6">
                  <c:v>Gateway for study, learning or research</c:v>
                </c:pt>
                <c:pt idx="7">
                  <c:v>Community space for group learning &amp; group study</c:v>
                </c:pt>
              </c:strCache>
            </c:strRef>
          </c:cat>
          <c:val>
            <c:numRef>
              <c:f>Data!$C$411:$C$418</c:f>
              <c:numCache>
                <c:formatCode>General</c:formatCode>
                <c:ptCount val="8"/>
                <c:pt idx="0">
                  <c:v>8.39</c:v>
                </c:pt>
                <c:pt idx="1">
                  <c:v>8.32</c:v>
                </c:pt>
                <c:pt idx="2">
                  <c:v>8.3000000000000007</c:v>
                </c:pt>
                <c:pt idx="3">
                  <c:v>7.65</c:v>
                </c:pt>
                <c:pt idx="4">
                  <c:v>7.49</c:v>
                </c:pt>
                <c:pt idx="5">
                  <c:v>8.07</c:v>
                </c:pt>
                <c:pt idx="6">
                  <c:v>7.72</c:v>
                </c:pt>
                <c:pt idx="7">
                  <c:v>7.13</c:v>
                </c:pt>
              </c:numCache>
            </c:numRef>
          </c:val>
          <c:smooth val="0"/>
        </c:ser>
        <c:ser>
          <c:idx val="2"/>
          <c:order val="2"/>
          <c:tx>
            <c:v>Perceived</c:v>
          </c:tx>
          <c:cat>
            <c:strRef>
              <c:f>Data!$A$411:$A$418</c:f>
              <c:strCache>
                <c:ptCount val="8"/>
                <c:pt idx="0">
                  <c:v>Using library for research</c:v>
                </c:pt>
                <c:pt idx="1">
                  <c:v>Modern equipment that lets me easily access needed information</c:v>
                </c:pt>
                <c:pt idx="2">
                  <c:v>Adequate hours of service</c:v>
                </c:pt>
                <c:pt idx="3">
                  <c:v>Library space inspires study &amp; teaching</c:v>
                </c:pt>
                <c:pt idx="4">
                  <c:v>Quiet space for individual activities</c:v>
                </c:pt>
                <c:pt idx="5">
                  <c:v>Comfortable &amp; inviting location</c:v>
                </c:pt>
                <c:pt idx="6">
                  <c:v>Gateway for study, learning or research</c:v>
                </c:pt>
                <c:pt idx="7">
                  <c:v>Community space for group learning &amp; group study</c:v>
                </c:pt>
              </c:strCache>
            </c:strRef>
          </c:cat>
          <c:val>
            <c:numRef>
              <c:f>Data!$D$411:$D$418</c:f>
              <c:numCache>
                <c:formatCode>General</c:formatCode>
                <c:ptCount val="8"/>
                <c:pt idx="0">
                  <c:v>7.87</c:v>
                </c:pt>
                <c:pt idx="1">
                  <c:v>7.82</c:v>
                </c:pt>
                <c:pt idx="2">
                  <c:v>7.1</c:v>
                </c:pt>
                <c:pt idx="3">
                  <c:v>6.88</c:v>
                </c:pt>
                <c:pt idx="4">
                  <c:v>7.23</c:v>
                </c:pt>
                <c:pt idx="5">
                  <c:v>7.07</c:v>
                </c:pt>
                <c:pt idx="6">
                  <c:v>7.27</c:v>
                </c:pt>
                <c:pt idx="7">
                  <c:v>7.13</c:v>
                </c:pt>
              </c:numCache>
            </c:numRef>
          </c:val>
          <c:smooth val="0"/>
        </c:ser>
        <c:dLbls>
          <c:showLegendKey val="0"/>
          <c:showVal val="0"/>
          <c:showCatName val="0"/>
          <c:showSerName val="0"/>
          <c:showPercent val="0"/>
          <c:showBubbleSize val="0"/>
        </c:dLbls>
        <c:marker val="1"/>
        <c:smooth val="0"/>
        <c:axId val="148001536"/>
        <c:axId val="148003072"/>
      </c:lineChart>
      <c:catAx>
        <c:axId val="148001536"/>
        <c:scaling>
          <c:orientation val="minMax"/>
        </c:scaling>
        <c:delete val="0"/>
        <c:axPos val="b"/>
        <c:majorTickMark val="out"/>
        <c:minorTickMark val="none"/>
        <c:tickLblPos val="nextTo"/>
        <c:crossAx val="148003072"/>
        <c:crosses val="autoZero"/>
        <c:auto val="1"/>
        <c:lblAlgn val="ctr"/>
        <c:lblOffset val="100"/>
        <c:noMultiLvlLbl val="0"/>
      </c:catAx>
      <c:valAx>
        <c:axId val="148003072"/>
        <c:scaling>
          <c:orientation val="minMax"/>
          <c:min val="5.5"/>
        </c:scaling>
        <c:delete val="0"/>
        <c:axPos val="l"/>
        <c:majorGridlines/>
        <c:numFmt formatCode="General" sourceLinked="1"/>
        <c:majorTickMark val="out"/>
        <c:minorTickMark val="none"/>
        <c:tickLblPos val="nextTo"/>
        <c:crossAx val="148001536"/>
        <c:crosses val="autoZero"/>
        <c:crossBetween val="between"/>
      </c:valAx>
    </c:plotArea>
    <c:legend>
      <c:legendPos val="r"/>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Minimum</c:v>
          </c:tx>
          <c:cat>
            <c:strRef>
              <c:f>Data!$A$463:$A$470</c:f>
              <c:strCache>
                <c:ptCount val="8"/>
                <c:pt idx="0">
                  <c:v>Making ERs accessible from home/office</c:v>
                </c:pt>
                <c:pt idx="1">
                  <c:v>Library Web site enabling me to locate info on my own</c:v>
                </c:pt>
                <c:pt idx="2">
                  <c:v>Printed library materials I need</c:v>
                </c:pt>
                <c:pt idx="3">
                  <c:v>Electronic info resources I need</c:v>
                </c:pt>
                <c:pt idx="4">
                  <c:v>Easy-to-use access tools </c:v>
                </c:pt>
                <c:pt idx="5">
                  <c:v>Making info easily accessible for independent use</c:v>
                </c:pt>
                <c:pt idx="6">
                  <c:v>Print and/or electronic journal collections </c:v>
                </c:pt>
                <c:pt idx="7">
                  <c:v>Librarians teaching me how to access/manage info</c:v>
                </c:pt>
              </c:strCache>
            </c:strRef>
          </c:cat>
          <c:val>
            <c:numRef>
              <c:f>Data!$B$463:$B$470</c:f>
              <c:numCache>
                <c:formatCode>General</c:formatCode>
                <c:ptCount val="8"/>
                <c:pt idx="0">
                  <c:v>7.67</c:v>
                </c:pt>
                <c:pt idx="1">
                  <c:v>7.24</c:v>
                </c:pt>
                <c:pt idx="2">
                  <c:v>6.82</c:v>
                </c:pt>
                <c:pt idx="3">
                  <c:v>6.88</c:v>
                </c:pt>
                <c:pt idx="4">
                  <c:v>6.92</c:v>
                </c:pt>
                <c:pt idx="5">
                  <c:v>7.28</c:v>
                </c:pt>
                <c:pt idx="6">
                  <c:v>7.18</c:v>
                </c:pt>
                <c:pt idx="7">
                  <c:v>6.56</c:v>
                </c:pt>
              </c:numCache>
            </c:numRef>
          </c:val>
          <c:smooth val="0"/>
        </c:ser>
        <c:ser>
          <c:idx val="1"/>
          <c:order val="1"/>
          <c:tx>
            <c:v>Desired</c:v>
          </c:tx>
          <c:cat>
            <c:strRef>
              <c:f>Data!$A$463:$A$470</c:f>
              <c:strCache>
                <c:ptCount val="8"/>
                <c:pt idx="0">
                  <c:v>Making ERs accessible from home/office</c:v>
                </c:pt>
                <c:pt idx="1">
                  <c:v>Library Web site enabling me to locate info on my own</c:v>
                </c:pt>
                <c:pt idx="2">
                  <c:v>Printed library materials I need</c:v>
                </c:pt>
                <c:pt idx="3">
                  <c:v>Electronic info resources I need</c:v>
                </c:pt>
                <c:pt idx="4">
                  <c:v>Easy-to-use access tools </c:v>
                </c:pt>
                <c:pt idx="5">
                  <c:v>Making info easily accessible for independent use</c:v>
                </c:pt>
                <c:pt idx="6">
                  <c:v>Print and/or electronic journal collections </c:v>
                </c:pt>
                <c:pt idx="7">
                  <c:v>Librarians teaching me how to access/manage info</c:v>
                </c:pt>
              </c:strCache>
            </c:strRef>
          </c:cat>
          <c:val>
            <c:numRef>
              <c:f>Data!$C$463:$C$470</c:f>
              <c:numCache>
                <c:formatCode>General</c:formatCode>
                <c:ptCount val="8"/>
                <c:pt idx="0">
                  <c:v>8.4700000000000006</c:v>
                </c:pt>
                <c:pt idx="1">
                  <c:v>8.31</c:v>
                </c:pt>
                <c:pt idx="2">
                  <c:v>7.89</c:v>
                </c:pt>
                <c:pt idx="3">
                  <c:v>8.11</c:v>
                </c:pt>
                <c:pt idx="4">
                  <c:v>7.85</c:v>
                </c:pt>
                <c:pt idx="5">
                  <c:v>8.36</c:v>
                </c:pt>
                <c:pt idx="6">
                  <c:v>8.18</c:v>
                </c:pt>
                <c:pt idx="7">
                  <c:v>7.47</c:v>
                </c:pt>
              </c:numCache>
            </c:numRef>
          </c:val>
          <c:smooth val="0"/>
        </c:ser>
        <c:ser>
          <c:idx val="2"/>
          <c:order val="2"/>
          <c:tx>
            <c:v>Perceived</c:v>
          </c:tx>
          <c:cat>
            <c:strRef>
              <c:f>Data!$A$463:$A$470</c:f>
              <c:strCache>
                <c:ptCount val="8"/>
                <c:pt idx="0">
                  <c:v>Making ERs accessible from home/office</c:v>
                </c:pt>
                <c:pt idx="1">
                  <c:v>Library Web site enabling me to locate info on my own</c:v>
                </c:pt>
                <c:pt idx="2">
                  <c:v>Printed library materials I need</c:v>
                </c:pt>
                <c:pt idx="3">
                  <c:v>Electronic info resources I need</c:v>
                </c:pt>
                <c:pt idx="4">
                  <c:v>Easy-to-use access tools </c:v>
                </c:pt>
                <c:pt idx="5">
                  <c:v>Making info easily accessible for independent use</c:v>
                </c:pt>
                <c:pt idx="6">
                  <c:v>Print and/or electronic journal collections </c:v>
                </c:pt>
                <c:pt idx="7">
                  <c:v>Librarians teaching me how to access/manage info</c:v>
                </c:pt>
              </c:strCache>
            </c:strRef>
          </c:cat>
          <c:val>
            <c:numRef>
              <c:f>Data!$D$463:$D$470</c:f>
              <c:numCache>
                <c:formatCode>General</c:formatCode>
                <c:ptCount val="8"/>
                <c:pt idx="0">
                  <c:v>7.94</c:v>
                </c:pt>
                <c:pt idx="1">
                  <c:v>7.26</c:v>
                </c:pt>
                <c:pt idx="2">
                  <c:v>7.03</c:v>
                </c:pt>
                <c:pt idx="3">
                  <c:v>7.36</c:v>
                </c:pt>
                <c:pt idx="4">
                  <c:v>7.13</c:v>
                </c:pt>
                <c:pt idx="5">
                  <c:v>7.53</c:v>
                </c:pt>
                <c:pt idx="6">
                  <c:v>7.41</c:v>
                </c:pt>
                <c:pt idx="7">
                  <c:v>7.65</c:v>
                </c:pt>
              </c:numCache>
            </c:numRef>
          </c:val>
          <c:smooth val="0"/>
        </c:ser>
        <c:dLbls>
          <c:showLegendKey val="0"/>
          <c:showVal val="0"/>
          <c:showCatName val="0"/>
          <c:showSerName val="0"/>
          <c:showPercent val="0"/>
          <c:showBubbleSize val="0"/>
        </c:dLbls>
        <c:marker val="1"/>
        <c:smooth val="0"/>
        <c:axId val="158631424"/>
        <c:axId val="158632960"/>
      </c:lineChart>
      <c:catAx>
        <c:axId val="158631424"/>
        <c:scaling>
          <c:orientation val="minMax"/>
        </c:scaling>
        <c:delete val="0"/>
        <c:axPos val="b"/>
        <c:majorTickMark val="out"/>
        <c:minorTickMark val="none"/>
        <c:tickLblPos val="nextTo"/>
        <c:crossAx val="158632960"/>
        <c:crosses val="autoZero"/>
        <c:auto val="1"/>
        <c:lblAlgn val="ctr"/>
        <c:lblOffset val="100"/>
        <c:noMultiLvlLbl val="0"/>
      </c:catAx>
      <c:valAx>
        <c:axId val="158632960"/>
        <c:scaling>
          <c:orientation val="minMax"/>
          <c:max val="8.5"/>
          <c:min val="6"/>
        </c:scaling>
        <c:delete val="0"/>
        <c:axPos val="l"/>
        <c:majorGridlines/>
        <c:numFmt formatCode="General" sourceLinked="1"/>
        <c:majorTickMark val="out"/>
        <c:minorTickMark val="none"/>
        <c:tickLblPos val="nextTo"/>
        <c:crossAx val="158631424"/>
        <c:crosses val="autoZero"/>
        <c:crossBetween val="between"/>
      </c:valAx>
    </c:plotArea>
    <c:legend>
      <c:legendPos val="r"/>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2011</c:v>
          </c:tx>
          <c:invertIfNegative val="0"/>
          <c:cat>
            <c:strRef>
              <c:f>Data!$A$566:$A$569</c:f>
              <c:strCache>
                <c:ptCount val="4"/>
                <c:pt idx="0">
                  <c:v>Affect of Service</c:v>
                </c:pt>
                <c:pt idx="1">
                  <c:v>Information Control</c:v>
                </c:pt>
                <c:pt idx="2">
                  <c:v>Library as Place</c:v>
                </c:pt>
                <c:pt idx="3">
                  <c:v>Overall</c:v>
                </c:pt>
              </c:strCache>
            </c:strRef>
          </c:cat>
          <c:val>
            <c:numRef>
              <c:f>Data!$B$566:$B$569</c:f>
              <c:numCache>
                <c:formatCode>General</c:formatCode>
                <c:ptCount val="4"/>
                <c:pt idx="0">
                  <c:v>-0.23</c:v>
                </c:pt>
                <c:pt idx="1">
                  <c:v>-0.73</c:v>
                </c:pt>
                <c:pt idx="2">
                  <c:v>-0.59</c:v>
                </c:pt>
                <c:pt idx="3">
                  <c:v>-0.51</c:v>
                </c:pt>
              </c:numCache>
            </c:numRef>
          </c:val>
        </c:ser>
        <c:ser>
          <c:idx val="1"/>
          <c:order val="1"/>
          <c:tx>
            <c:v>2009</c:v>
          </c:tx>
          <c:invertIfNegative val="0"/>
          <c:cat>
            <c:strRef>
              <c:f>Data!$A$566:$A$569</c:f>
              <c:strCache>
                <c:ptCount val="4"/>
                <c:pt idx="0">
                  <c:v>Affect of Service</c:v>
                </c:pt>
                <c:pt idx="1">
                  <c:v>Information Control</c:v>
                </c:pt>
                <c:pt idx="2">
                  <c:v>Library as Place</c:v>
                </c:pt>
                <c:pt idx="3">
                  <c:v>Overall</c:v>
                </c:pt>
              </c:strCache>
            </c:strRef>
          </c:cat>
          <c:val>
            <c:numRef>
              <c:f>Data!$C$566:$C$569</c:f>
              <c:numCache>
                <c:formatCode>General</c:formatCode>
                <c:ptCount val="4"/>
                <c:pt idx="0">
                  <c:v>-0.46</c:v>
                </c:pt>
                <c:pt idx="1">
                  <c:v>-0.84</c:v>
                </c:pt>
                <c:pt idx="2">
                  <c:v>-0.57999999999999996</c:v>
                </c:pt>
                <c:pt idx="3">
                  <c:v>-0.63</c:v>
                </c:pt>
              </c:numCache>
            </c:numRef>
          </c:val>
        </c:ser>
        <c:ser>
          <c:idx val="2"/>
          <c:order val="2"/>
          <c:tx>
            <c:v>2007</c:v>
          </c:tx>
          <c:invertIfNegative val="0"/>
          <c:cat>
            <c:strRef>
              <c:f>Data!$A$566:$A$569</c:f>
              <c:strCache>
                <c:ptCount val="4"/>
                <c:pt idx="0">
                  <c:v>Affect of Service</c:v>
                </c:pt>
                <c:pt idx="1">
                  <c:v>Information Control</c:v>
                </c:pt>
                <c:pt idx="2">
                  <c:v>Library as Place</c:v>
                </c:pt>
                <c:pt idx="3">
                  <c:v>Overall</c:v>
                </c:pt>
              </c:strCache>
            </c:strRef>
          </c:cat>
          <c:val>
            <c:numRef>
              <c:f>Data!$D$566:$D$569</c:f>
              <c:numCache>
                <c:formatCode>General</c:formatCode>
                <c:ptCount val="4"/>
                <c:pt idx="0">
                  <c:v>-0.7</c:v>
                </c:pt>
                <c:pt idx="1">
                  <c:v>-0.83</c:v>
                </c:pt>
                <c:pt idx="2">
                  <c:v>-0.5</c:v>
                </c:pt>
                <c:pt idx="3">
                  <c:v>-0.72</c:v>
                </c:pt>
              </c:numCache>
            </c:numRef>
          </c:val>
        </c:ser>
        <c:dLbls>
          <c:showLegendKey val="0"/>
          <c:showVal val="0"/>
          <c:showCatName val="0"/>
          <c:showSerName val="0"/>
          <c:showPercent val="0"/>
          <c:showBubbleSize val="0"/>
        </c:dLbls>
        <c:gapWidth val="150"/>
        <c:shape val="box"/>
        <c:axId val="158878336"/>
        <c:axId val="158904704"/>
        <c:axId val="0"/>
      </c:bar3DChart>
      <c:catAx>
        <c:axId val="158878336"/>
        <c:scaling>
          <c:orientation val="minMax"/>
        </c:scaling>
        <c:delete val="0"/>
        <c:axPos val="b"/>
        <c:majorTickMark val="none"/>
        <c:minorTickMark val="none"/>
        <c:tickLblPos val="nextTo"/>
        <c:crossAx val="158904704"/>
        <c:crosses val="autoZero"/>
        <c:auto val="1"/>
        <c:lblAlgn val="ctr"/>
        <c:lblOffset val="100"/>
        <c:noMultiLvlLbl val="0"/>
      </c:catAx>
      <c:valAx>
        <c:axId val="158904704"/>
        <c:scaling>
          <c:orientation val="minMax"/>
        </c:scaling>
        <c:delete val="0"/>
        <c:axPos val="l"/>
        <c:majorGridlines/>
        <c:numFmt formatCode="General" sourceLinked="1"/>
        <c:majorTickMark val="none"/>
        <c:minorTickMark val="none"/>
        <c:tickLblPos val="nextTo"/>
        <c:crossAx val="15887833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Mean</c:v>
          </c:tx>
          <c:invertIfNegative val="0"/>
          <c:cat>
            <c:strRef>
              <c:f>Data!$A$78:$A$84</c:f>
              <c:strCache>
                <c:ptCount val="7"/>
                <c:pt idx="0">
                  <c:v>Adequate hours of service</c:v>
                </c:pt>
                <c:pt idx="1">
                  <c:v>Library Web site enabling me to locate info on my own</c:v>
                </c:pt>
                <c:pt idx="2">
                  <c:v>A comfortable and inviting location</c:v>
                </c:pt>
                <c:pt idx="3">
                  <c:v>The printed library materials I need for my work</c:v>
                </c:pt>
                <c:pt idx="4">
                  <c:v>Making info easily accessible</c:v>
                </c:pt>
                <c:pt idx="5">
                  <c:v>Print and/or electronic journal collections I require for my work</c:v>
                </c:pt>
                <c:pt idx="6">
                  <c:v>Library space that inspires study and learning</c:v>
                </c:pt>
              </c:strCache>
            </c:strRef>
          </c:cat>
          <c:val>
            <c:numRef>
              <c:f>Data!$B$78:$B$84</c:f>
              <c:numCache>
                <c:formatCode>General</c:formatCode>
                <c:ptCount val="7"/>
                <c:pt idx="0">
                  <c:v>-1.2</c:v>
                </c:pt>
                <c:pt idx="1">
                  <c:v>-1.05</c:v>
                </c:pt>
                <c:pt idx="2">
                  <c:v>-1</c:v>
                </c:pt>
                <c:pt idx="3">
                  <c:v>-0.86</c:v>
                </c:pt>
                <c:pt idx="4">
                  <c:v>-0.83</c:v>
                </c:pt>
                <c:pt idx="5">
                  <c:v>-0.77</c:v>
                </c:pt>
                <c:pt idx="6">
                  <c:v>-0.77</c:v>
                </c:pt>
              </c:numCache>
            </c:numRef>
          </c:val>
        </c:ser>
        <c:dLbls>
          <c:showLegendKey val="0"/>
          <c:showVal val="0"/>
          <c:showCatName val="0"/>
          <c:showSerName val="0"/>
          <c:showPercent val="0"/>
          <c:showBubbleSize val="0"/>
        </c:dLbls>
        <c:gapWidth val="150"/>
        <c:shape val="box"/>
        <c:axId val="159378816"/>
        <c:axId val="159380608"/>
        <c:axId val="0"/>
      </c:bar3DChart>
      <c:catAx>
        <c:axId val="159378816"/>
        <c:scaling>
          <c:orientation val="minMax"/>
        </c:scaling>
        <c:delete val="0"/>
        <c:axPos val="b"/>
        <c:majorTickMark val="none"/>
        <c:minorTickMark val="none"/>
        <c:tickLblPos val="nextTo"/>
        <c:crossAx val="159380608"/>
        <c:crosses val="autoZero"/>
        <c:auto val="1"/>
        <c:lblAlgn val="ctr"/>
        <c:lblOffset val="100"/>
        <c:noMultiLvlLbl val="0"/>
      </c:catAx>
      <c:valAx>
        <c:axId val="159380608"/>
        <c:scaling>
          <c:orientation val="minMax"/>
        </c:scaling>
        <c:delete val="0"/>
        <c:axPos val="l"/>
        <c:majorGridlines/>
        <c:numFmt formatCode="General" sourceLinked="1"/>
        <c:majorTickMark val="none"/>
        <c:minorTickMark val="none"/>
        <c:tickLblPos val="nextTo"/>
        <c:crossAx val="15937881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Undergraduates</c:v>
          </c:tx>
          <c:invertIfNegative val="0"/>
          <c:cat>
            <c:strRef>
              <c:f>Data!$A$582:$A$585</c:f>
              <c:strCache>
                <c:ptCount val="4"/>
                <c:pt idx="0">
                  <c:v>Affect of Service</c:v>
                </c:pt>
                <c:pt idx="1">
                  <c:v>Information Control</c:v>
                </c:pt>
                <c:pt idx="2">
                  <c:v>Library as Place</c:v>
                </c:pt>
                <c:pt idx="3">
                  <c:v>Overall</c:v>
                </c:pt>
              </c:strCache>
            </c:strRef>
          </c:cat>
          <c:val>
            <c:numRef>
              <c:f>Data!$B$582:$B$585</c:f>
              <c:numCache>
                <c:formatCode>General</c:formatCode>
                <c:ptCount val="4"/>
                <c:pt idx="0">
                  <c:v>-0.32</c:v>
                </c:pt>
                <c:pt idx="1">
                  <c:v>-0.38</c:v>
                </c:pt>
                <c:pt idx="2">
                  <c:v>-0.69</c:v>
                </c:pt>
                <c:pt idx="3">
                  <c:v>-0.42</c:v>
                </c:pt>
              </c:numCache>
            </c:numRef>
          </c:val>
        </c:ser>
        <c:ser>
          <c:idx val="1"/>
          <c:order val="1"/>
          <c:tx>
            <c:v>Graduate Students</c:v>
          </c:tx>
          <c:invertIfNegative val="0"/>
          <c:cat>
            <c:strRef>
              <c:f>Data!$A$582:$A$585</c:f>
              <c:strCache>
                <c:ptCount val="4"/>
                <c:pt idx="0">
                  <c:v>Affect of Service</c:v>
                </c:pt>
                <c:pt idx="1">
                  <c:v>Information Control</c:v>
                </c:pt>
                <c:pt idx="2">
                  <c:v>Library as Place</c:v>
                </c:pt>
                <c:pt idx="3">
                  <c:v>Overall</c:v>
                </c:pt>
              </c:strCache>
            </c:strRef>
          </c:cat>
          <c:val>
            <c:numRef>
              <c:f>Data!$C$582:$C$585</c:f>
              <c:numCache>
                <c:formatCode>General</c:formatCode>
                <c:ptCount val="4"/>
                <c:pt idx="0">
                  <c:v>-0.23</c:v>
                </c:pt>
                <c:pt idx="1">
                  <c:v>-0.73</c:v>
                </c:pt>
                <c:pt idx="2">
                  <c:v>-0.59</c:v>
                </c:pt>
                <c:pt idx="3">
                  <c:v>-0.51</c:v>
                </c:pt>
              </c:numCache>
            </c:numRef>
          </c:val>
        </c:ser>
        <c:dLbls>
          <c:showLegendKey val="0"/>
          <c:showVal val="0"/>
          <c:showCatName val="0"/>
          <c:showSerName val="0"/>
          <c:showPercent val="0"/>
          <c:showBubbleSize val="0"/>
        </c:dLbls>
        <c:gapWidth val="150"/>
        <c:shape val="box"/>
        <c:axId val="162854016"/>
        <c:axId val="162855552"/>
        <c:axId val="0"/>
      </c:bar3DChart>
      <c:catAx>
        <c:axId val="162854016"/>
        <c:scaling>
          <c:orientation val="minMax"/>
        </c:scaling>
        <c:delete val="0"/>
        <c:axPos val="b"/>
        <c:majorTickMark val="none"/>
        <c:minorTickMark val="none"/>
        <c:tickLblPos val="nextTo"/>
        <c:crossAx val="162855552"/>
        <c:crosses val="autoZero"/>
        <c:auto val="1"/>
        <c:lblAlgn val="ctr"/>
        <c:lblOffset val="100"/>
        <c:noMultiLvlLbl val="0"/>
      </c:catAx>
      <c:valAx>
        <c:axId val="162855552"/>
        <c:scaling>
          <c:orientation val="minMax"/>
        </c:scaling>
        <c:delete val="0"/>
        <c:axPos val="l"/>
        <c:majorGridlines/>
        <c:numFmt formatCode="General" sourceLinked="1"/>
        <c:majorTickMark val="none"/>
        <c:minorTickMark val="none"/>
        <c:tickLblPos val="nextTo"/>
        <c:crossAx val="16285401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Library enables me to be more efficient in my academic pursuits.</c:v>
          </c:tx>
          <c:invertIfNegative val="0"/>
          <c:cat>
            <c:strRef>
              <c:f>Data!$A$51:$A$58</c:f>
              <c:strCache>
                <c:ptCount val="8"/>
                <c:pt idx="0">
                  <c:v>Undergrad 2011</c:v>
                </c:pt>
                <c:pt idx="1">
                  <c:v>Undergrad2009</c:v>
                </c:pt>
                <c:pt idx="2">
                  <c:v>Undergrad 2007</c:v>
                </c:pt>
                <c:pt idx="3">
                  <c:v>Undergrad 2003</c:v>
                </c:pt>
                <c:pt idx="4">
                  <c:v>Graduate 2011</c:v>
                </c:pt>
                <c:pt idx="5">
                  <c:v>Graduate 2009</c:v>
                </c:pt>
                <c:pt idx="6">
                  <c:v>Graduate 2007</c:v>
                </c:pt>
                <c:pt idx="7">
                  <c:v>Graduate 2003</c:v>
                </c:pt>
              </c:strCache>
            </c:strRef>
          </c:cat>
          <c:val>
            <c:numRef>
              <c:f>Data!$B$51:$B$58</c:f>
              <c:numCache>
                <c:formatCode>General</c:formatCode>
                <c:ptCount val="8"/>
                <c:pt idx="0">
                  <c:v>7.76</c:v>
                </c:pt>
                <c:pt idx="1">
                  <c:v>7.37</c:v>
                </c:pt>
                <c:pt idx="2">
                  <c:v>7.13</c:v>
                </c:pt>
                <c:pt idx="3">
                  <c:v>7.05</c:v>
                </c:pt>
                <c:pt idx="4">
                  <c:v>7.66</c:v>
                </c:pt>
                <c:pt idx="5">
                  <c:v>7.58</c:v>
                </c:pt>
                <c:pt idx="6">
                  <c:v>7.57</c:v>
                </c:pt>
                <c:pt idx="7">
                  <c:v>7.06</c:v>
                </c:pt>
              </c:numCache>
            </c:numRef>
          </c:val>
        </c:ser>
        <c:ser>
          <c:idx val="1"/>
          <c:order val="1"/>
          <c:tx>
            <c:v>Library provides me with the information skills I need.</c:v>
          </c:tx>
          <c:invertIfNegative val="0"/>
          <c:cat>
            <c:strRef>
              <c:f>Data!$A$51:$A$58</c:f>
              <c:strCache>
                <c:ptCount val="8"/>
                <c:pt idx="0">
                  <c:v>Undergrad 2011</c:v>
                </c:pt>
                <c:pt idx="1">
                  <c:v>Undergrad2009</c:v>
                </c:pt>
                <c:pt idx="2">
                  <c:v>Undergrad 2007</c:v>
                </c:pt>
                <c:pt idx="3">
                  <c:v>Undergrad 2003</c:v>
                </c:pt>
                <c:pt idx="4">
                  <c:v>Graduate 2011</c:v>
                </c:pt>
                <c:pt idx="5">
                  <c:v>Graduate 2009</c:v>
                </c:pt>
                <c:pt idx="6">
                  <c:v>Graduate 2007</c:v>
                </c:pt>
                <c:pt idx="7">
                  <c:v>Graduate 2003</c:v>
                </c:pt>
              </c:strCache>
            </c:strRef>
          </c:cat>
          <c:val>
            <c:numRef>
              <c:f>Data!$C$51:$C$58</c:f>
              <c:numCache>
                <c:formatCode>General</c:formatCode>
                <c:ptCount val="8"/>
                <c:pt idx="0">
                  <c:v>7.63</c:v>
                </c:pt>
                <c:pt idx="1">
                  <c:v>7.13</c:v>
                </c:pt>
                <c:pt idx="2">
                  <c:v>7.05</c:v>
                </c:pt>
                <c:pt idx="3">
                  <c:v>6.84</c:v>
                </c:pt>
                <c:pt idx="4">
                  <c:v>7.42</c:v>
                </c:pt>
                <c:pt idx="5">
                  <c:v>7.01</c:v>
                </c:pt>
                <c:pt idx="6">
                  <c:v>7.05</c:v>
                </c:pt>
                <c:pt idx="7">
                  <c:v>6.41</c:v>
                </c:pt>
              </c:numCache>
            </c:numRef>
          </c:val>
        </c:ser>
        <c:ser>
          <c:idx val="2"/>
          <c:order val="2"/>
          <c:tx>
            <c:v>Library aids my advancement in my discipline.</c:v>
          </c:tx>
          <c:invertIfNegative val="0"/>
          <c:cat>
            <c:strRef>
              <c:f>Data!$A$51:$A$58</c:f>
              <c:strCache>
                <c:ptCount val="8"/>
                <c:pt idx="0">
                  <c:v>Undergrad 2011</c:v>
                </c:pt>
                <c:pt idx="1">
                  <c:v>Undergrad2009</c:v>
                </c:pt>
                <c:pt idx="2">
                  <c:v>Undergrad 2007</c:v>
                </c:pt>
                <c:pt idx="3">
                  <c:v>Undergrad 2003</c:v>
                </c:pt>
                <c:pt idx="4">
                  <c:v>Graduate 2011</c:v>
                </c:pt>
                <c:pt idx="5">
                  <c:v>Graduate 2009</c:v>
                </c:pt>
                <c:pt idx="6">
                  <c:v>Graduate 2007</c:v>
                </c:pt>
                <c:pt idx="7">
                  <c:v>Graduate 2003</c:v>
                </c:pt>
              </c:strCache>
            </c:strRef>
          </c:cat>
          <c:val>
            <c:numRef>
              <c:f>Data!$D$51:$D$58</c:f>
              <c:numCache>
                <c:formatCode>General</c:formatCode>
                <c:ptCount val="8"/>
                <c:pt idx="0">
                  <c:v>7.7</c:v>
                </c:pt>
                <c:pt idx="1">
                  <c:v>7.26</c:v>
                </c:pt>
                <c:pt idx="2">
                  <c:v>6.88</c:v>
                </c:pt>
                <c:pt idx="3">
                  <c:v>6.92</c:v>
                </c:pt>
                <c:pt idx="4">
                  <c:v>7.85</c:v>
                </c:pt>
                <c:pt idx="5">
                  <c:v>7.54</c:v>
                </c:pt>
                <c:pt idx="6">
                  <c:v>7.51</c:v>
                </c:pt>
                <c:pt idx="7">
                  <c:v>6.88</c:v>
                </c:pt>
              </c:numCache>
            </c:numRef>
          </c:val>
        </c:ser>
        <c:ser>
          <c:idx val="3"/>
          <c:order val="3"/>
          <c:tx>
            <c:v>Library helps me distinguish between trustworthy and untrustworthy information.</c:v>
          </c:tx>
          <c:invertIfNegative val="0"/>
          <c:cat>
            <c:strRef>
              <c:f>Data!$A$51:$A$58</c:f>
              <c:strCache>
                <c:ptCount val="8"/>
                <c:pt idx="0">
                  <c:v>Undergrad 2011</c:v>
                </c:pt>
                <c:pt idx="1">
                  <c:v>Undergrad2009</c:v>
                </c:pt>
                <c:pt idx="2">
                  <c:v>Undergrad 2007</c:v>
                </c:pt>
                <c:pt idx="3">
                  <c:v>Undergrad 2003</c:v>
                </c:pt>
                <c:pt idx="4">
                  <c:v>Graduate 2011</c:v>
                </c:pt>
                <c:pt idx="5">
                  <c:v>Graduate 2009</c:v>
                </c:pt>
                <c:pt idx="6">
                  <c:v>Graduate 2007</c:v>
                </c:pt>
                <c:pt idx="7">
                  <c:v>Graduate 2003</c:v>
                </c:pt>
              </c:strCache>
            </c:strRef>
          </c:cat>
          <c:val>
            <c:numRef>
              <c:f>Data!$E$51:$E$58</c:f>
              <c:numCache>
                <c:formatCode>General</c:formatCode>
                <c:ptCount val="8"/>
                <c:pt idx="0">
                  <c:v>7.03</c:v>
                </c:pt>
                <c:pt idx="1">
                  <c:v>6.99</c:v>
                </c:pt>
                <c:pt idx="2">
                  <c:v>6.75</c:v>
                </c:pt>
                <c:pt idx="3">
                  <c:v>6.41</c:v>
                </c:pt>
                <c:pt idx="4">
                  <c:v>6.65</c:v>
                </c:pt>
                <c:pt idx="5">
                  <c:v>6.94</c:v>
                </c:pt>
                <c:pt idx="6">
                  <c:v>6.62</c:v>
                </c:pt>
                <c:pt idx="7">
                  <c:v>5.98</c:v>
                </c:pt>
              </c:numCache>
            </c:numRef>
          </c:val>
        </c:ser>
        <c:ser>
          <c:idx val="4"/>
          <c:order val="4"/>
          <c:tx>
            <c:v>Library helps me stay abreast of developments in my field(s).</c:v>
          </c:tx>
          <c:invertIfNegative val="0"/>
          <c:cat>
            <c:strRef>
              <c:f>Data!$A$51:$A$58</c:f>
              <c:strCache>
                <c:ptCount val="8"/>
                <c:pt idx="0">
                  <c:v>Undergrad 2011</c:v>
                </c:pt>
                <c:pt idx="1">
                  <c:v>Undergrad2009</c:v>
                </c:pt>
                <c:pt idx="2">
                  <c:v>Undergrad 2007</c:v>
                </c:pt>
                <c:pt idx="3">
                  <c:v>Undergrad 2003</c:v>
                </c:pt>
                <c:pt idx="4">
                  <c:v>Graduate 2011</c:v>
                </c:pt>
                <c:pt idx="5">
                  <c:v>Graduate 2009</c:v>
                </c:pt>
                <c:pt idx="6">
                  <c:v>Graduate 2007</c:v>
                </c:pt>
                <c:pt idx="7">
                  <c:v>Graduate 2003</c:v>
                </c:pt>
              </c:strCache>
            </c:strRef>
          </c:cat>
          <c:val>
            <c:numRef>
              <c:f>Data!$F$51:$F$58</c:f>
              <c:numCache>
                <c:formatCode>General</c:formatCode>
                <c:ptCount val="8"/>
                <c:pt idx="0">
                  <c:v>6.92</c:v>
                </c:pt>
                <c:pt idx="1">
                  <c:v>6.63</c:v>
                </c:pt>
                <c:pt idx="2">
                  <c:v>6.54</c:v>
                </c:pt>
                <c:pt idx="3">
                  <c:v>6.09</c:v>
                </c:pt>
                <c:pt idx="4">
                  <c:v>6.8</c:v>
                </c:pt>
                <c:pt idx="5">
                  <c:v>6.86</c:v>
                </c:pt>
                <c:pt idx="6">
                  <c:v>6.7</c:v>
                </c:pt>
                <c:pt idx="7">
                  <c:v>6.29</c:v>
                </c:pt>
              </c:numCache>
            </c:numRef>
          </c:val>
        </c:ser>
        <c:dLbls>
          <c:showLegendKey val="0"/>
          <c:showVal val="0"/>
          <c:showCatName val="0"/>
          <c:showSerName val="0"/>
          <c:showPercent val="0"/>
          <c:showBubbleSize val="0"/>
        </c:dLbls>
        <c:gapWidth val="150"/>
        <c:shape val="box"/>
        <c:axId val="21840256"/>
        <c:axId val="21841792"/>
        <c:axId val="0"/>
      </c:bar3DChart>
      <c:catAx>
        <c:axId val="21840256"/>
        <c:scaling>
          <c:orientation val="minMax"/>
        </c:scaling>
        <c:delete val="0"/>
        <c:axPos val="b"/>
        <c:majorTickMark val="out"/>
        <c:minorTickMark val="none"/>
        <c:tickLblPos val="nextTo"/>
        <c:crossAx val="21841792"/>
        <c:crosses val="autoZero"/>
        <c:auto val="1"/>
        <c:lblAlgn val="ctr"/>
        <c:lblOffset val="100"/>
        <c:noMultiLvlLbl val="0"/>
      </c:catAx>
      <c:valAx>
        <c:axId val="21841792"/>
        <c:scaling>
          <c:orientation val="minMax"/>
          <c:max val="8"/>
          <c:min val="5"/>
        </c:scaling>
        <c:delete val="0"/>
        <c:axPos val="l"/>
        <c:majorGridlines/>
        <c:numFmt formatCode="General" sourceLinked="1"/>
        <c:majorTickMark val="out"/>
        <c:minorTickMark val="none"/>
        <c:tickLblPos val="nextTo"/>
        <c:crossAx val="2184025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Data!$A$664</c:f>
              <c:strCache>
                <c:ptCount val="1"/>
                <c:pt idx="0">
                  <c:v>Daily</c:v>
                </c:pt>
              </c:strCache>
            </c:strRef>
          </c:tx>
          <c:invertIfNegative val="0"/>
          <c:cat>
            <c:strRef>
              <c:f>Data!$B$663:$C$663</c:f>
              <c:strCache>
                <c:ptCount val="2"/>
                <c:pt idx="0">
                  <c:v>Undergrad</c:v>
                </c:pt>
                <c:pt idx="1">
                  <c:v>Grad</c:v>
                </c:pt>
              </c:strCache>
            </c:strRef>
          </c:cat>
          <c:val>
            <c:numRef>
              <c:f>Data!$B$664:$C$664</c:f>
              <c:numCache>
                <c:formatCode>General</c:formatCode>
                <c:ptCount val="2"/>
                <c:pt idx="0">
                  <c:v>16.350000000000001</c:v>
                </c:pt>
                <c:pt idx="1">
                  <c:v>14.86</c:v>
                </c:pt>
              </c:numCache>
            </c:numRef>
          </c:val>
        </c:ser>
        <c:ser>
          <c:idx val="1"/>
          <c:order val="1"/>
          <c:tx>
            <c:strRef>
              <c:f>Data!$A$665</c:f>
              <c:strCache>
                <c:ptCount val="1"/>
                <c:pt idx="0">
                  <c:v>Weekly</c:v>
                </c:pt>
              </c:strCache>
            </c:strRef>
          </c:tx>
          <c:invertIfNegative val="0"/>
          <c:cat>
            <c:strRef>
              <c:f>Data!$B$663:$C$663</c:f>
              <c:strCache>
                <c:ptCount val="2"/>
                <c:pt idx="0">
                  <c:v>Undergrad</c:v>
                </c:pt>
                <c:pt idx="1">
                  <c:v>Grad</c:v>
                </c:pt>
              </c:strCache>
            </c:strRef>
          </c:cat>
          <c:val>
            <c:numRef>
              <c:f>Data!$B$665:$C$665</c:f>
              <c:numCache>
                <c:formatCode>General</c:formatCode>
                <c:ptCount val="2"/>
                <c:pt idx="0">
                  <c:v>45.33</c:v>
                </c:pt>
                <c:pt idx="1">
                  <c:v>27.7</c:v>
                </c:pt>
              </c:numCache>
            </c:numRef>
          </c:val>
        </c:ser>
        <c:ser>
          <c:idx val="2"/>
          <c:order val="2"/>
          <c:tx>
            <c:strRef>
              <c:f>Data!$A$666</c:f>
              <c:strCache>
                <c:ptCount val="1"/>
                <c:pt idx="0">
                  <c:v>Monthly</c:v>
                </c:pt>
              </c:strCache>
            </c:strRef>
          </c:tx>
          <c:invertIfNegative val="0"/>
          <c:cat>
            <c:strRef>
              <c:f>Data!$B$663:$C$663</c:f>
              <c:strCache>
                <c:ptCount val="2"/>
                <c:pt idx="0">
                  <c:v>Undergrad</c:v>
                </c:pt>
                <c:pt idx="1">
                  <c:v>Grad</c:v>
                </c:pt>
              </c:strCache>
            </c:strRef>
          </c:cat>
          <c:val>
            <c:numRef>
              <c:f>Data!$B$666:$C$666</c:f>
              <c:numCache>
                <c:formatCode>General</c:formatCode>
                <c:ptCount val="2"/>
                <c:pt idx="0">
                  <c:v>23.37</c:v>
                </c:pt>
                <c:pt idx="1">
                  <c:v>23.99</c:v>
                </c:pt>
              </c:numCache>
            </c:numRef>
          </c:val>
        </c:ser>
        <c:ser>
          <c:idx val="3"/>
          <c:order val="3"/>
          <c:tx>
            <c:strRef>
              <c:f>Data!$A$667</c:f>
              <c:strCache>
                <c:ptCount val="1"/>
                <c:pt idx="0">
                  <c:v>Quarterly</c:v>
                </c:pt>
              </c:strCache>
            </c:strRef>
          </c:tx>
          <c:invertIfNegative val="0"/>
          <c:cat>
            <c:strRef>
              <c:f>Data!$B$663:$C$663</c:f>
              <c:strCache>
                <c:ptCount val="2"/>
                <c:pt idx="0">
                  <c:v>Undergrad</c:v>
                </c:pt>
                <c:pt idx="1">
                  <c:v>Grad</c:v>
                </c:pt>
              </c:strCache>
            </c:strRef>
          </c:cat>
          <c:val>
            <c:numRef>
              <c:f>Data!$B$667:$C$667</c:f>
              <c:numCache>
                <c:formatCode>General</c:formatCode>
                <c:ptCount val="2"/>
                <c:pt idx="0">
                  <c:v>10.24</c:v>
                </c:pt>
                <c:pt idx="1">
                  <c:v>15.2</c:v>
                </c:pt>
              </c:numCache>
            </c:numRef>
          </c:val>
        </c:ser>
        <c:ser>
          <c:idx val="4"/>
          <c:order val="4"/>
          <c:tx>
            <c:strRef>
              <c:f>Data!$A$668</c:f>
              <c:strCache>
                <c:ptCount val="1"/>
                <c:pt idx="0">
                  <c:v>Never</c:v>
                </c:pt>
              </c:strCache>
            </c:strRef>
          </c:tx>
          <c:invertIfNegative val="0"/>
          <c:cat>
            <c:strRef>
              <c:f>Data!$B$663:$C$663</c:f>
              <c:strCache>
                <c:ptCount val="2"/>
                <c:pt idx="0">
                  <c:v>Undergrad</c:v>
                </c:pt>
                <c:pt idx="1">
                  <c:v>Grad</c:v>
                </c:pt>
              </c:strCache>
            </c:strRef>
          </c:cat>
          <c:val>
            <c:numRef>
              <c:f>Data!$B$668:$C$668</c:f>
              <c:numCache>
                <c:formatCode>General</c:formatCode>
                <c:ptCount val="2"/>
                <c:pt idx="0">
                  <c:v>4.71</c:v>
                </c:pt>
                <c:pt idx="1">
                  <c:v>18.239999999999998</c:v>
                </c:pt>
              </c:numCache>
            </c:numRef>
          </c:val>
        </c:ser>
        <c:dLbls>
          <c:showLegendKey val="0"/>
          <c:showVal val="0"/>
          <c:showCatName val="0"/>
          <c:showSerName val="0"/>
          <c:showPercent val="0"/>
          <c:showBubbleSize val="0"/>
        </c:dLbls>
        <c:gapWidth val="150"/>
        <c:shape val="cylinder"/>
        <c:axId val="128952576"/>
        <c:axId val="128958464"/>
        <c:axId val="0"/>
      </c:bar3DChart>
      <c:catAx>
        <c:axId val="128952576"/>
        <c:scaling>
          <c:orientation val="minMax"/>
        </c:scaling>
        <c:delete val="0"/>
        <c:axPos val="l"/>
        <c:majorTickMark val="out"/>
        <c:minorTickMark val="none"/>
        <c:tickLblPos val="nextTo"/>
        <c:crossAx val="128958464"/>
        <c:crosses val="autoZero"/>
        <c:auto val="1"/>
        <c:lblAlgn val="ctr"/>
        <c:lblOffset val="100"/>
        <c:noMultiLvlLbl val="0"/>
      </c:catAx>
      <c:valAx>
        <c:axId val="128958464"/>
        <c:scaling>
          <c:orientation val="minMax"/>
        </c:scaling>
        <c:delete val="0"/>
        <c:axPos val="b"/>
        <c:majorGridlines/>
        <c:numFmt formatCode="0%" sourceLinked="1"/>
        <c:majorTickMark val="out"/>
        <c:minorTickMark val="none"/>
        <c:tickLblPos val="nextTo"/>
        <c:crossAx val="12895257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bar"/>
        <c:grouping val="percentStacked"/>
        <c:varyColors val="0"/>
        <c:ser>
          <c:idx val="0"/>
          <c:order val="0"/>
          <c:tx>
            <c:strRef>
              <c:f>Data!$A$676</c:f>
              <c:strCache>
                <c:ptCount val="1"/>
                <c:pt idx="0">
                  <c:v>Daily</c:v>
                </c:pt>
              </c:strCache>
            </c:strRef>
          </c:tx>
          <c:invertIfNegative val="0"/>
          <c:cat>
            <c:strRef>
              <c:f>Data!$B$675:$C$675</c:f>
              <c:strCache>
                <c:ptCount val="2"/>
                <c:pt idx="0">
                  <c:v>Undergrad</c:v>
                </c:pt>
                <c:pt idx="1">
                  <c:v>Grad</c:v>
                </c:pt>
              </c:strCache>
            </c:strRef>
          </c:cat>
          <c:val>
            <c:numRef>
              <c:f>Data!$B$676:$C$676</c:f>
              <c:numCache>
                <c:formatCode>General</c:formatCode>
                <c:ptCount val="2"/>
                <c:pt idx="0">
                  <c:v>9.41</c:v>
                </c:pt>
                <c:pt idx="1">
                  <c:v>24.32</c:v>
                </c:pt>
              </c:numCache>
            </c:numRef>
          </c:val>
        </c:ser>
        <c:ser>
          <c:idx val="1"/>
          <c:order val="1"/>
          <c:tx>
            <c:strRef>
              <c:f>Data!$A$677</c:f>
              <c:strCache>
                <c:ptCount val="1"/>
                <c:pt idx="0">
                  <c:v>Weekly</c:v>
                </c:pt>
              </c:strCache>
            </c:strRef>
          </c:tx>
          <c:invertIfNegative val="0"/>
          <c:cat>
            <c:strRef>
              <c:f>Data!$B$675:$C$675</c:f>
              <c:strCache>
                <c:ptCount val="2"/>
                <c:pt idx="0">
                  <c:v>Undergrad</c:v>
                </c:pt>
                <c:pt idx="1">
                  <c:v>Grad</c:v>
                </c:pt>
              </c:strCache>
            </c:strRef>
          </c:cat>
          <c:val>
            <c:numRef>
              <c:f>Data!$B$677:$C$677</c:f>
              <c:numCache>
                <c:formatCode>General</c:formatCode>
                <c:ptCount val="2"/>
                <c:pt idx="0">
                  <c:v>39.14</c:v>
                </c:pt>
                <c:pt idx="1">
                  <c:v>55.07</c:v>
                </c:pt>
              </c:numCache>
            </c:numRef>
          </c:val>
        </c:ser>
        <c:ser>
          <c:idx val="2"/>
          <c:order val="2"/>
          <c:tx>
            <c:strRef>
              <c:f>Data!$A$678</c:f>
              <c:strCache>
                <c:ptCount val="1"/>
                <c:pt idx="0">
                  <c:v>Monthly</c:v>
                </c:pt>
              </c:strCache>
            </c:strRef>
          </c:tx>
          <c:invertIfNegative val="0"/>
          <c:cat>
            <c:strRef>
              <c:f>Data!$B$675:$C$675</c:f>
              <c:strCache>
                <c:ptCount val="2"/>
                <c:pt idx="0">
                  <c:v>Undergrad</c:v>
                </c:pt>
                <c:pt idx="1">
                  <c:v>Grad</c:v>
                </c:pt>
              </c:strCache>
            </c:strRef>
          </c:cat>
          <c:val>
            <c:numRef>
              <c:f>Data!$B$678:$C$678</c:f>
              <c:numCache>
                <c:formatCode>General</c:formatCode>
                <c:ptCount val="2"/>
                <c:pt idx="0">
                  <c:v>31.63</c:v>
                </c:pt>
                <c:pt idx="1">
                  <c:v>14.53</c:v>
                </c:pt>
              </c:numCache>
            </c:numRef>
          </c:val>
        </c:ser>
        <c:ser>
          <c:idx val="3"/>
          <c:order val="3"/>
          <c:tx>
            <c:strRef>
              <c:f>Data!$A$679</c:f>
              <c:strCache>
                <c:ptCount val="1"/>
                <c:pt idx="0">
                  <c:v>Quarterly</c:v>
                </c:pt>
              </c:strCache>
            </c:strRef>
          </c:tx>
          <c:invertIfNegative val="0"/>
          <c:cat>
            <c:strRef>
              <c:f>Data!$B$675:$C$675</c:f>
              <c:strCache>
                <c:ptCount val="2"/>
                <c:pt idx="0">
                  <c:v>Undergrad</c:v>
                </c:pt>
                <c:pt idx="1">
                  <c:v>Grad</c:v>
                </c:pt>
              </c:strCache>
            </c:strRef>
          </c:cat>
          <c:val>
            <c:numRef>
              <c:f>Data!$B$679:$C$679</c:f>
              <c:numCache>
                <c:formatCode>General</c:formatCode>
                <c:ptCount val="2"/>
                <c:pt idx="0">
                  <c:v>12.96</c:v>
                </c:pt>
                <c:pt idx="1">
                  <c:v>4.7300000000000004</c:v>
                </c:pt>
              </c:numCache>
            </c:numRef>
          </c:val>
        </c:ser>
        <c:ser>
          <c:idx val="4"/>
          <c:order val="4"/>
          <c:tx>
            <c:strRef>
              <c:f>Data!$A$680</c:f>
              <c:strCache>
                <c:ptCount val="1"/>
                <c:pt idx="0">
                  <c:v>Never</c:v>
                </c:pt>
              </c:strCache>
            </c:strRef>
          </c:tx>
          <c:invertIfNegative val="0"/>
          <c:cat>
            <c:strRef>
              <c:f>Data!$B$675:$C$675</c:f>
              <c:strCache>
                <c:ptCount val="2"/>
                <c:pt idx="0">
                  <c:v>Undergrad</c:v>
                </c:pt>
                <c:pt idx="1">
                  <c:v>Grad</c:v>
                </c:pt>
              </c:strCache>
            </c:strRef>
          </c:cat>
          <c:val>
            <c:numRef>
              <c:f>Data!$B$680:$C$680</c:f>
              <c:numCache>
                <c:formatCode>General</c:formatCode>
                <c:ptCount val="2"/>
                <c:pt idx="0">
                  <c:v>6.85</c:v>
                </c:pt>
                <c:pt idx="1">
                  <c:v>1.35</c:v>
                </c:pt>
              </c:numCache>
            </c:numRef>
          </c:val>
        </c:ser>
        <c:dLbls>
          <c:showLegendKey val="0"/>
          <c:showVal val="0"/>
          <c:showCatName val="0"/>
          <c:showSerName val="0"/>
          <c:showPercent val="0"/>
          <c:showBubbleSize val="0"/>
        </c:dLbls>
        <c:gapWidth val="150"/>
        <c:shape val="cylinder"/>
        <c:axId val="139039872"/>
        <c:axId val="139041408"/>
        <c:axId val="0"/>
      </c:bar3DChart>
      <c:catAx>
        <c:axId val="139039872"/>
        <c:scaling>
          <c:orientation val="minMax"/>
        </c:scaling>
        <c:delete val="0"/>
        <c:axPos val="l"/>
        <c:majorTickMark val="out"/>
        <c:minorTickMark val="none"/>
        <c:tickLblPos val="nextTo"/>
        <c:crossAx val="139041408"/>
        <c:crosses val="autoZero"/>
        <c:auto val="1"/>
        <c:lblAlgn val="ctr"/>
        <c:lblOffset val="100"/>
        <c:noMultiLvlLbl val="0"/>
      </c:catAx>
      <c:valAx>
        <c:axId val="139041408"/>
        <c:scaling>
          <c:orientation val="minMax"/>
        </c:scaling>
        <c:delete val="0"/>
        <c:axPos val="b"/>
        <c:majorGridlines/>
        <c:numFmt formatCode="0%" sourceLinked="1"/>
        <c:majorTickMark val="out"/>
        <c:minorTickMark val="none"/>
        <c:tickLblPos val="nextTo"/>
        <c:crossAx val="13903987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I am satisfied with the way I am treated at the library.</c:v>
          </c:tx>
          <c:invertIfNegative val="0"/>
          <c:cat>
            <c:strRef>
              <c:f>Data!$A$2:$A$9</c:f>
              <c:strCache>
                <c:ptCount val="8"/>
                <c:pt idx="0">
                  <c:v>Undergrad 2011</c:v>
                </c:pt>
                <c:pt idx="1">
                  <c:v>Undergrad2009</c:v>
                </c:pt>
                <c:pt idx="2">
                  <c:v>Undergrad 2007</c:v>
                </c:pt>
                <c:pt idx="3">
                  <c:v>Undergrad 2003</c:v>
                </c:pt>
                <c:pt idx="4">
                  <c:v>Graudate 2011</c:v>
                </c:pt>
                <c:pt idx="5">
                  <c:v>Graduate 2009</c:v>
                </c:pt>
                <c:pt idx="6">
                  <c:v>Graduate 2007</c:v>
                </c:pt>
                <c:pt idx="7">
                  <c:v>Graduate 2003</c:v>
                </c:pt>
              </c:strCache>
            </c:strRef>
          </c:cat>
          <c:val>
            <c:numRef>
              <c:f>Data!$B$2:$B$9</c:f>
              <c:numCache>
                <c:formatCode>General</c:formatCode>
                <c:ptCount val="8"/>
                <c:pt idx="0" formatCode="0.00">
                  <c:v>7.97</c:v>
                </c:pt>
                <c:pt idx="1">
                  <c:v>7.74</c:v>
                </c:pt>
                <c:pt idx="2">
                  <c:v>7.4</c:v>
                </c:pt>
                <c:pt idx="3">
                  <c:v>7.21</c:v>
                </c:pt>
                <c:pt idx="4">
                  <c:v>8.16</c:v>
                </c:pt>
                <c:pt idx="5">
                  <c:v>7.76</c:v>
                </c:pt>
                <c:pt idx="6">
                  <c:v>7.52</c:v>
                </c:pt>
                <c:pt idx="7">
                  <c:v>7.16</c:v>
                </c:pt>
              </c:numCache>
            </c:numRef>
          </c:val>
        </c:ser>
        <c:ser>
          <c:idx val="1"/>
          <c:order val="1"/>
          <c:tx>
            <c:v>I am satisfied with library support for my learning, research, and/or teaching needs.</c:v>
          </c:tx>
          <c:invertIfNegative val="0"/>
          <c:cat>
            <c:strRef>
              <c:f>Data!$A$2:$A$9</c:f>
              <c:strCache>
                <c:ptCount val="8"/>
                <c:pt idx="0">
                  <c:v>Undergrad 2011</c:v>
                </c:pt>
                <c:pt idx="1">
                  <c:v>Undergrad2009</c:v>
                </c:pt>
                <c:pt idx="2">
                  <c:v>Undergrad 2007</c:v>
                </c:pt>
                <c:pt idx="3">
                  <c:v>Undergrad 2003</c:v>
                </c:pt>
                <c:pt idx="4">
                  <c:v>Graudate 2011</c:v>
                </c:pt>
                <c:pt idx="5">
                  <c:v>Graduate 2009</c:v>
                </c:pt>
                <c:pt idx="6">
                  <c:v>Graduate 2007</c:v>
                </c:pt>
                <c:pt idx="7">
                  <c:v>Graduate 2003</c:v>
                </c:pt>
              </c:strCache>
            </c:strRef>
          </c:cat>
          <c:val>
            <c:numRef>
              <c:f>Data!$C$2:$C$9</c:f>
              <c:numCache>
                <c:formatCode>General</c:formatCode>
                <c:ptCount val="8"/>
                <c:pt idx="0" formatCode="0.00">
                  <c:v>7.84</c:v>
                </c:pt>
                <c:pt idx="1">
                  <c:v>7.58</c:v>
                </c:pt>
                <c:pt idx="2">
                  <c:v>7.31</c:v>
                </c:pt>
                <c:pt idx="3">
                  <c:v>7.07</c:v>
                </c:pt>
                <c:pt idx="4">
                  <c:v>7.64</c:v>
                </c:pt>
                <c:pt idx="5">
                  <c:v>7.57</c:v>
                </c:pt>
                <c:pt idx="6">
                  <c:v>7.51</c:v>
                </c:pt>
                <c:pt idx="7">
                  <c:v>7</c:v>
                </c:pt>
              </c:numCache>
            </c:numRef>
          </c:val>
        </c:ser>
        <c:ser>
          <c:idx val="2"/>
          <c:order val="2"/>
          <c:tx>
            <c:v>How would you rate the overall quality of service provided at the library.</c:v>
          </c:tx>
          <c:invertIfNegative val="0"/>
          <c:cat>
            <c:strRef>
              <c:f>Data!$A$2:$A$9</c:f>
              <c:strCache>
                <c:ptCount val="8"/>
                <c:pt idx="0">
                  <c:v>Undergrad 2011</c:v>
                </c:pt>
                <c:pt idx="1">
                  <c:v>Undergrad2009</c:v>
                </c:pt>
                <c:pt idx="2">
                  <c:v>Undergrad 2007</c:v>
                </c:pt>
                <c:pt idx="3">
                  <c:v>Undergrad 2003</c:v>
                </c:pt>
                <c:pt idx="4">
                  <c:v>Graudate 2011</c:v>
                </c:pt>
                <c:pt idx="5">
                  <c:v>Graduate 2009</c:v>
                </c:pt>
                <c:pt idx="6">
                  <c:v>Graduate 2007</c:v>
                </c:pt>
                <c:pt idx="7">
                  <c:v>Graduate 2003</c:v>
                </c:pt>
              </c:strCache>
            </c:strRef>
          </c:cat>
          <c:val>
            <c:numRef>
              <c:f>Data!$D$2:$D$9</c:f>
              <c:numCache>
                <c:formatCode>General</c:formatCode>
                <c:ptCount val="8"/>
                <c:pt idx="0" formatCode="0.00">
                  <c:v>7.84</c:v>
                </c:pt>
                <c:pt idx="1">
                  <c:v>7.65</c:v>
                </c:pt>
                <c:pt idx="2">
                  <c:v>7.41</c:v>
                </c:pt>
                <c:pt idx="3">
                  <c:v>7.17</c:v>
                </c:pt>
                <c:pt idx="4">
                  <c:v>7.8</c:v>
                </c:pt>
                <c:pt idx="5">
                  <c:v>7.69</c:v>
                </c:pt>
                <c:pt idx="6">
                  <c:v>7.58</c:v>
                </c:pt>
                <c:pt idx="7">
                  <c:v>7</c:v>
                </c:pt>
              </c:numCache>
            </c:numRef>
          </c:val>
        </c:ser>
        <c:dLbls>
          <c:showLegendKey val="0"/>
          <c:showVal val="0"/>
          <c:showCatName val="0"/>
          <c:showSerName val="0"/>
          <c:showPercent val="0"/>
          <c:showBubbleSize val="0"/>
        </c:dLbls>
        <c:gapWidth val="150"/>
        <c:shape val="box"/>
        <c:axId val="116860032"/>
        <c:axId val="116871552"/>
        <c:axId val="0"/>
      </c:bar3DChart>
      <c:catAx>
        <c:axId val="116860032"/>
        <c:scaling>
          <c:orientation val="minMax"/>
        </c:scaling>
        <c:delete val="0"/>
        <c:axPos val="b"/>
        <c:majorTickMark val="out"/>
        <c:minorTickMark val="none"/>
        <c:tickLblPos val="nextTo"/>
        <c:crossAx val="116871552"/>
        <c:crosses val="autoZero"/>
        <c:auto val="1"/>
        <c:lblAlgn val="ctr"/>
        <c:lblOffset val="100"/>
        <c:noMultiLvlLbl val="0"/>
      </c:catAx>
      <c:valAx>
        <c:axId val="116871552"/>
        <c:scaling>
          <c:orientation val="minMax"/>
        </c:scaling>
        <c:delete val="0"/>
        <c:axPos val="l"/>
        <c:majorGridlines/>
        <c:numFmt formatCode="0.00" sourceLinked="1"/>
        <c:majorTickMark val="out"/>
        <c:minorTickMark val="none"/>
        <c:tickLblPos val="nextTo"/>
        <c:crossAx val="11686003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Minimum</c:v>
          </c:tx>
          <c:cat>
            <c:strRef>
              <c:f>Data!$A$421:$A$431</c:f>
              <c:strCache>
                <c:ptCount val="11"/>
                <c:pt idx="0">
                  <c:v>Instill confidence</c:v>
                </c:pt>
                <c:pt idx="1">
                  <c:v>Give users individual attention</c:v>
                </c:pt>
                <c:pt idx="2">
                  <c:v>Consistently courteous</c:v>
                </c:pt>
                <c:pt idx="3">
                  <c:v>Readiness to respond to user questions</c:v>
                </c:pt>
                <c:pt idx="4">
                  <c:v>Have the knowledge to answer user questions</c:v>
                </c:pt>
                <c:pt idx="5">
                  <c:v>Deal with users in a caring fashion</c:v>
                </c:pt>
                <c:pt idx="6">
                  <c:v>Understand users' needs</c:v>
                </c:pt>
                <c:pt idx="7">
                  <c:v>Willingness to help</c:v>
                </c:pt>
                <c:pt idx="8">
                  <c:v>Dependability in handling problems</c:v>
                </c:pt>
                <c:pt idx="9">
                  <c:v>Availability of online help when using ERs</c:v>
                </c:pt>
                <c:pt idx="10">
                  <c:v>Providing help when and where I need it</c:v>
                </c:pt>
              </c:strCache>
            </c:strRef>
          </c:cat>
          <c:val>
            <c:numRef>
              <c:f>Data!$B$421:$B$431</c:f>
              <c:numCache>
                <c:formatCode>General</c:formatCode>
                <c:ptCount val="11"/>
                <c:pt idx="0">
                  <c:v>6.45</c:v>
                </c:pt>
                <c:pt idx="1">
                  <c:v>6.18</c:v>
                </c:pt>
                <c:pt idx="2">
                  <c:v>7.18</c:v>
                </c:pt>
                <c:pt idx="3">
                  <c:v>6.94</c:v>
                </c:pt>
                <c:pt idx="4">
                  <c:v>6.99</c:v>
                </c:pt>
                <c:pt idx="5">
                  <c:v>6.89</c:v>
                </c:pt>
                <c:pt idx="6">
                  <c:v>6.67</c:v>
                </c:pt>
                <c:pt idx="7">
                  <c:v>7.05</c:v>
                </c:pt>
                <c:pt idx="8">
                  <c:v>6.76</c:v>
                </c:pt>
                <c:pt idx="9">
                  <c:v>6.37</c:v>
                </c:pt>
                <c:pt idx="10">
                  <c:v>6.94</c:v>
                </c:pt>
              </c:numCache>
            </c:numRef>
          </c:val>
          <c:smooth val="0"/>
        </c:ser>
        <c:ser>
          <c:idx val="1"/>
          <c:order val="1"/>
          <c:tx>
            <c:v>Desired</c:v>
          </c:tx>
          <c:cat>
            <c:strRef>
              <c:f>Data!$A$421:$A$431</c:f>
              <c:strCache>
                <c:ptCount val="11"/>
                <c:pt idx="0">
                  <c:v>Instill confidence</c:v>
                </c:pt>
                <c:pt idx="1">
                  <c:v>Give users individual attention</c:v>
                </c:pt>
                <c:pt idx="2">
                  <c:v>Consistently courteous</c:v>
                </c:pt>
                <c:pt idx="3">
                  <c:v>Readiness to respond to user questions</c:v>
                </c:pt>
                <c:pt idx="4">
                  <c:v>Have the knowledge to answer user questions</c:v>
                </c:pt>
                <c:pt idx="5">
                  <c:v>Deal with users in a caring fashion</c:v>
                </c:pt>
                <c:pt idx="6">
                  <c:v>Understand users' needs</c:v>
                </c:pt>
                <c:pt idx="7">
                  <c:v>Willingness to help</c:v>
                </c:pt>
                <c:pt idx="8">
                  <c:v>Dependability in handling problems</c:v>
                </c:pt>
                <c:pt idx="9">
                  <c:v>Availability of online help when using ERs</c:v>
                </c:pt>
                <c:pt idx="10">
                  <c:v>Providing help when and where I need it</c:v>
                </c:pt>
              </c:strCache>
            </c:strRef>
          </c:cat>
          <c:val>
            <c:numRef>
              <c:f>Data!$C$421:$C$431</c:f>
              <c:numCache>
                <c:formatCode>General</c:formatCode>
                <c:ptCount val="11"/>
                <c:pt idx="0">
                  <c:v>7.8</c:v>
                </c:pt>
                <c:pt idx="1">
                  <c:v>7.48</c:v>
                </c:pt>
                <c:pt idx="2">
                  <c:v>8.26</c:v>
                </c:pt>
                <c:pt idx="3">
                  <c:v>8.1300000000000008</c:v>
                </c:pt>
                <c:pt idx="4">
                  <c:v>8.0299999999999994</c:v>
                </c:pt>
                <c:pt idx="5">
                  <c:v>8.07</c:v>
                </c:pt>
                <c:pt idx="6">
                  <c:v>7.96</c:v>
                </c:pt>
                <c:pt idx="7">
                  <c:v>8.06</c:v>
                </c:pt>
                <c:pt idx="8">
                  <c:v>7.85</c:v>
                </c:pt>
                <c:pt idx="9">
                  <c:v>7.7</c:v>
                </c:pt>
                <c:pt idx="10">
                  <c:v>8.19</c:v>
                </c:pt>
              </c:numCache>
            </c:numRef>
          </c:val>
          <c:smooth val="0"/>
        </c:ser>
        <c:ser>
          <c:idx val="2"/>
          <c:order val="2"/>
          <c:tx>
            <c:v>Perceived</c:v>
          </c:tx>
          <c:cat>
            <c:strRef>
              <c:f>Data!$A$421:$A$431</c:f>
              <c:strCache>
                <c:ptCount val="11"/>
                <c:pt idx="0">
                  <c:v>Instill confidence</c:v>
                </c:pt>
                <c:pt idx="1">
                  <c:v>Give users individual attention</c:v>
                </c:pt>
                <c:pt idx="2">
                  <c:v>Consistently courteous</c:v>
                </c:pt>
                <c:pt idx="3">
                  <c:v>Readiness to respond to user questions</c:v>
                </c:pt>
                <c:pt idx="4">
                  <c:v>Have the knowledge to answer user questions</c:v>
                </c:pt>
                <c:pt idx="5">
                  <c:v>Deal with users in a caring fashion</c:v>
                </c:pt>
                <c:pt idx="6">
                  <c:v>Understand users' needs</c:v>
                </c:pt>
                <c:pt idx="7">
                  <c:v>Willingness to help</c:v>
                </c:pt>
                <c:pt idx="8">
                  <c:v>Dependability in handling problems</c:v>
                </c:pt>
                <c:pt idx="9">
                  <c:v>Availability of online help when using ERs</c:v>
                </c:pt>
                <c:pt idx="10">
                  <c:v>Providing help when and where I need it</c:v>
                </c:pt>
              </c:strCache>
            </c:strRef>
          </c:cat>
          <c:val>
            <c:numRef>
              <c:f>Data!$D$421:$D$431</c:f>
              <c:numCache>
                <c:formatCode>General</c:formatCode>
                <c:ptCount val="11"/>
                <c:pt idx="0">
                  <c:v>7.39</c:v>
                </c:pt>
                <c:pt idx="1">
                  <c:v>7.28</c:v>
                </c:pt>
                <c:pt idx="2">
                  <c:v>7.87</c:v>
                </c:pt>
                <c:pt idx="3">
                  <c:v>7.78</c:v>
                </c:pt>
                <c:pt idx="4">
                  <c:v>7.81</c:v>
                </c:pt>
                <c:pt idx="5">
                  <c:v>7.7</c:v>
                </c:pt>
                <c:pt idx="6">
                  <c:v>7.64</c:v>
                </c:pt>
                <c:pt idx="7">
                  <c:v>7.76</c:v>
                </c:pt>
                <c:pt idx="8">
                  <c:v>7.71</c:v>
                </c:pt>
                <c:pt idx="9">
                  <c:v>7.6</c:v>
                </c:pt>
                <c:pt idx="10">
                  <c:v>7.79</c:v>
                </c:pt>
              </c:numCache>
            </c:numRef>
          </c:val>
          <c:smooth val="0"/>
        </c:ser>
        <c:dLbls>
          <c:showLegendKey val="0"/>
          <c:showVal val="0"/>
          <c:showCatName val="0"/>
          <c:showSerName val="0"/>
          <c:showPercent val="0"/>
          <c:showBubbleSize val="0"/>
        </c:dLbls>
        <c:marker val="1"/>
        <c:smooth val="0"/>
        <c:axId val="139557888"/>
        <c:axId val="139559680"/>
      </c:lineChart>
      <c:catAx>
        <c:axId val="139557888"/>
        <c:scaling>
          <c:orientation val="minMax"/>
        </c:scaling>
        <c:delete val="0"/>
        <c:axPos val="b"/>
        <c:majorTickMark val="out"/>
        <c:minorTickMark val="none"/>
        <c:tickLblPos val="nextTo"/>
        <c:crossAx val="139559680"/>
        <c:crosses val="autoZero"/>
        <c:auto val="1"/>
        <c:lblAlgn val="ctr"/>
        <c:lblOffset val="100"/>
        <c:noMultiLvlLbl val="0"/>
      </c:catAx>
      <c:valAx>
        <c:axId val="139559680"/>
        <c:scaling>
          <c:orientation val="minMax"/>
          <c:min val="6"/>
        </c:scaling>
        <c:delete val="0"/>
        <c:axPos val="l"/>
        <c:majorGridlines/>
        <c:numFmt formatCode="General" sourceLinked="1"/>
        <c:majorTickMark val="out"/>
        <c:minorTickMark val="none"/>
        <c:tickLblPos val="nextTo"/>
        <c:crossAx val="13955788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Minimum</c:v>
          </c:tx>
          <c:cat>
            <c:strRef>
              <c:f>Data!$A$387:$A$394</c:f>
              <c:strCache>
                <c:ptCount val="8"/>
                <c:pt idx="0">
                  <c:v>Using library for research</c:v>
                </c:pt>
                <c:pt idx="1">
                  <c:v>Modern equipment that lets me easily access needed information</c:v>
                </c:pt>
                <c:pt idx="2">
                  <c:v>Adequate hours of service</c:v>
                </c:pt>
                <c:pt idx="3">
                  <c:v>Library space inspires study &amp; teaching</c:v>
                </c:pt>
                <c:pt idx="4">
                  <c:v>Quiet space for individual activities</c:v>
                </c:pt>
                <c:pt idx="5">
                  <c:v>Comfortable &amp; inviting location</c:v>
                </c:pt>
                <c:pt idx="6">
                  <c:v>Gateway for study, learning or research</c:v>
                </c:pt>
                <c:pt idx="7">
                  <c:v>Community space for group learning &amp; group study</c:v>
                </c:pt>
              </c:strCache>
            </c:strRef>
          </c:cat>
          <c:val>
            <c:numRef>
              <c:f>Data!$B$387:$B$394</c:f>
              <c:numCache>
                <c:formatCode>General</c:formatCode>
                <c:ptCount val="8"/>
                <c:pt idx="0">
                  <c:v>6.85</c:v>
                </c:pt>
                <c:pt idx="1">
                  <c:v>6.92</c:v>
                </c:pt>
                <c:pt idx="2">
                  <c:v>7.23</c:v>
                </c:pt>
                <c:pt idx="3">
                  <c:v>6.49</c:v>
                </c:pt>
                <c:pt idx="4">
                  <c:v>6.73</c:v>
                </c:pt>
                <c:pt idx="5">
                  <c:v>7.03</c:v>
                </c:pt>
                <c:pt idx="6">
                  <c:v>6.79</c:v>
                </c:pt>
                <c:pt idx="7">
                  <c:v>6.35</c:v>
                </c:pt>
              </c:numCache>
            </c:numRef>
          </c:val>
          <c:smooth val="0"/>
        </c:ser>
        <c:ser>
          <c:idx val="1"/>
          <c:order val="1"/>
          <c:tx>
            <c:v>Desired</c:v>
          </c:tx>
          <c:cat>
            <c:strRef>
              <c:f>Data!$A$387:$A$394</c:f>
              <c:strCache>
                <c:ptCount val="8"/>
                <c:pt idx="0">
                  <c:v>Using library for research</c:v>
                </c:pt>
                <c:pt idx="1">
                  <c:v>Modern equipment that lets me easily access needed information</c:v>
                </c:pt>
                <c:pt idx="2">
                  <c:v>Adequate hours of service</c:v>
                </c:pt>
                <c:pt idx="3">
                  <c:v>Library space inspires study &amp; teaching</c:v>
                </c:pt>
                <c:pt idx="4">
                  <c:v>Quiet space for individual activities</c:v>
                </c:pt>
                <c:pt idx="5">
                  <c:v>Comfortable &amp; inviting location</c:v>
                </c:pt>
                <c:pt idx="6">
                  <c:v>Gateway for study, learning or research</c:v>
                </c:pt>
                <c:pt idx="7">
                  <c:v>Community space for group learning &amp; group study</c:v>
                </c:pt>
              </c:strCache>
            </c:strRef>
          </c:cat>
          <c:val>
            <c:numRef>
              <c:f>Data!$C$387:$C$394</c:f>
              <c:numCache>
                <c:formatCode>General</c:formatCode>
                <c:ptCount val="8"/>
                <c:pt idx="0">
                  <c:v>7.92</c:v>
                </c:pt>
                <c:pt idx="1">
                  <c:v>8.09</c:v>
                </c:pt>
                <c:pt idx="2">
                  <c:v>8.23</c:v>
                </c:pt>
                <c:pt idx="3">
                  <c:v>8.08</c:v>
                </c:pt>
                <c:pt idx="4">
                  <c:v>8.14</c:v>
                </c:pt>
                <c:pt idx="5">
                  <c:v>8.33</c:v>
                </c:pt>
                <c:pt idx="6">
                  <c:v>8.1199999999999992</c:v>
                </c:pt>
                <c:pt idx="7">
                  <c:v>7.71</c:v>
                </c:pt>
              </c:numCache>
            </c:numRef>
          </c:val>
          <c:smooth val="0"/>
        </c:ser>
        <c:ser>
          <c:idx val="2"/>
          <c:order val="2"/>
          <c:tx>
            <c:v>Perceived</c:v>
          </c:tx>
          <c:cat>
            <c:strRef>
              <c:f>Data!$A$387:$A$394</c:f>
              <c:strCache>
                <c:ptCount val="8"/>
                <c:pt idx="0">
                  <c:v>Using library for research</c:v>
                </c:pt>
                <c:pt idx="1">
                  <c:v>Modern equipment that lets me easily access needed information</c:v>
                </c:pt>
                <c:pt idx="2">
                  <c:v>Adequate hours of service</c:v>
                </c:pt>
                <c:pt idx="3">
                  <c:v>Library space inspires study &amp; teaching</c:v>
                </c:pt>
                <c:pt idx="4">
                  <c:v>Quiet space for individual activities</c:v>
                </c:pt>
                <c:pt idx="5">
                  <c:v>Comfortable &amp; inviting location</c:v>
                </c:pt>
                <c:pt idx="6">
                  <c:v>Gateway for study, learning or research</c:v>
                </c:pt>
                <c:pt idx="7">
                  <c:v>Community space for group learning &amp; group study</c:v>
                </c:pt>
              </c:strCache>
            </c:strRef>
          </c:cat>
          <c:val>
            <c:numRef>
              <c:f>Data!$D$387:$D$394</c:f>
              <c:numCache>
                <c:formatCode>General</c:formatCode>
                <c:ptCount val="8"/>
                <c:pt idx="0">
                  <c:v>7.8</c:v>
                </c:pt>
                <c:pt idx="1">
                  <c:v>7.89</c:v>
                </c:pt>
                <c:pt idx="2">
                  <c:v>7.72</c:v>
                </c:pt>
                <c:pt idx="3">
                  <c:v>7.26</c:v>
                </c:pt>
                <c:pt idx="4">
                  <c:v>7.27</c:v>
                </c:pt>
                <c:pt idx="5">
                  <c:v>7.85</c:v>
                </c:pt>
                <c:pt idx="6">
                  <c:v>7.59</c:v>
                </c:pt>
                <c:pt idx="7">
                  <c:v>7.27</c:v>
                </c:pt>
              </c:numCache>
            </c:numRef>
          </c:val>
          <c:smooth val="0"/>
        </c:ser>
        <c:dLbls>
          <c:showLegendKey val="0"/>
          <c:showVal val="0"/>
          <c:showCatName val="0"/>
          <c:showSerName val="0"/>
          <c:showPercent val="0"/>
          <c:showBubbleSize val="0"/>
        </c:dLbls>
        <c:marker val="1"/>
        <c:smooth val="0"/>
        <c:axId val="140337152"/>
        <c:axId val="140338688"/>
      </c:lineChart>
      <c:catAx>
        <c:axId val="140337152"/>
        <c:scaling>
          <c:orientation val="minMax"/>
        </c:scaling>
        <c:delete val="0"/>
        <c:axPos val="b"/>
        <c:majorTickMark val="out"/>
        <c:minorTickMark val="none"/>
        <c:tickLblPos val="nextTo"/>
        <c:crossAx val="140338688"/>
        <c:crosses val="autoZero"/>
        <c:auto val="1"/>
        <c:lblAlgn val="ctr"/>
        <c:lblOffset val="100"/>
        <c:noMultiLvlLbl val="0"/>
      </c:catAx>
      <c:valAx>
        <c:axId val="140338688"/>
        <c:scaling>
          <c:orientation val="minMax"/>
          <c:max val="8.5"/>
          <c:min val="6"/>
        </c:scaling>
        <c:delete val="0"/>
        <c:axPos val="l"/>
        <c:majorGridlines/>
        <c:numFmt formatCode="General" sourceLinked="1"/>
        <c:majorTickMark val="out"/>
        <c:minorTickMark val="none"/>
        <c:tickLblPos val="nextTo"/>
        <c:crossAx val="1403371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Minimum</c:v>
          </c:tx>
          <c:cat>
            <c:strRef>
              <c:f>Data!$A$449:$A$456</c:f>
              <c:strCache>
                <c:ptCount val="8"/>
                <c:pt idx="0">
                  <c:v>Making ERs accessible from home/office</c:v>
                </c:pt>
                <c:pt idx="1">
                  <c:v>Library Web site enabling me to locate info on my own</c:v>
                </c:pt>
                <c:pt idx="2">
                  <c:v>Printed library materials I need</c:v>
                </c:pt>
                <c:pt idx="3">
                  <c:v>Electronic info resources I need</c:v>
                </c:pt>
                <c:pt idx="4">
                  <c:v>Easy-to-use access tools </c:v>
                </c:pt>
                <c:pt idx="5">
                  <c:v>Making info easily accessible for independent use</c:v>
                </c:pt>
                <c:pt idx="6">
                  <c:v>Print and/or electronic journal collections </c:v>
                </c:pt>
                <c:pt idx="7">
                  <c:v>Librarians teaching me how to access/manage info</c:v>
                </c:pt>
              </c:strCache>
            </c:strRef>
          </c:cat>
          <c:val>
            <c:numRef>
              <c:f>Data!$B$449:$B$456</c:f>
              <c:numCache>
                <c:formatCode>General</c:formatCode>
                <c:ptCount val="8"/>
                <c:pt idx="0">
                  <c:v>6.67</c:v>
                </c:pt>
                <c:pt idx="1">
                  <c:v>6.7</c:v>
                </c:pt>
                <c:pt idx="2">
                  <c:v>6.34</c:v>
                </c:pt>
                <c:pt idx="3">
                  <c:v>6.31</c:v>
                </c:pt>
                <c:pt idx="4">
                  <c:v>6.62</c:v>
                </c:pt>
                <c:pt idx="5">
                  <c:v>6.68</c:v>
                </c:pt>
                <c:pt idx="6">
                  <c:v>6.46</c:v>
                </c:pt>
                <c:pt idx="7">
                  <c:v>6.4</c:v>
                </c:pt>
              </c:numCache>
            </c:numRef>
          </c:val>
          <c:smooth val="0"/>
        </c:ser>
        <c:ser>
          <c:idx val="1"/>
          <c:order val="1"/>
          <c:tx>
            <c:v>Desired</c:v>
          </c:tx>
          <c:cat>
            <c:strRef>
              <c:f>Data!$A$449:$A$456</c:f>
              <c:strCache>
                <c:ptCount val="8"/>
                <c:pt idx="0">
                  <c:v>Making ERs accessible from home/office</c:v>
                </c:pt>
                <c:pt idx="1">
                  <c:v>Library Web site enabling me to locate info on my own</c:v>
                </c:pt>
                <c:pt idx="2">
                  <c:v>Printed library materials I need</c:v>
                </c:pt>
                <c:pt idx="3">
                  <c:v>Electronic info resources I need</c:v>
                </c:pt>
                <c:pt idx="4">
                  <c:v>Easy-to-use access tools </c:v>
                </c:pt>
                <c:pt idx="5">
                  <c:v>Making info easily accessible for independent use</c:v>
                </c:pt>
                <c:pt idx="6">
                  <c:v>Print and/or electronic journal collections </c:v>
                </c:pt>
                <c:pt idx="7">
                  <c:v>Librarians teaching me how to access/manage info</c:v>
                </c:pt>
              </c:strCache>
            </c:strRef>
          </c:cat>
          <c:val>
            <c:numRef>
              <c:f>Data!$C$449:$C$456</c:f>
              <c:numCache>
                <c:formatCode>General</c:formatCode>
                <c:ptCount val="8"/>
                <c:pt idx="0">
                  <c:v>8.0399999999999991</c:v>
                </c:pt>
                <c:pt idx="1">
                  <c:v>8.02</c:v>
                </c:pt>
                <c:pt idx="2">
                  <c:v>7.74</c:v>
                </c:pt>
                <c:pt idx="3">
                  <c:v>7.79</c:v>
                </c:pt>
                <c:pt idx="4">
                  <c:v>7.96</c:v>
                </c:pt>
                <c:pt idx="5">
                  <c:v>7.92</c:v>
                </c:pt>
                <c:pt idx="6">
                  <c:v>7.79</c:v>
                </c:pt>
                <c:pt idx="7">
                  <c:v>7.69</c:v>
                </c:pt>
              </c:numCache>
            </c:numRef>
          </c:val>
          <c:smooth val="0"/>
        </c:ser>
        <c:ser>
          <c:idx val="2"/>
          <c:order val="2"/>
          <c:tx>
            <c:v>Perceived</c:v>
          </c:tx>
          <c:cat>
            <c:strRef>
              <c:f>Data!$A$449:$A$456</c:f>
              <c:strCache>
                <c:ptCount val="8"/>
                <c:pt idx="0">
                  <c:v>Making ERs accessible from home/office</c:v>
                </c:pt>
                <c:pt idx="1">
                  <c:v>Library Web site enabling me to locate info on my own</c:v>
                </c:pt>
                <c:pt idx="2">
                  <c:v>Printed library materials I need</c:v>
                </c:pt>
                <c:pt idx="3">
                  <c:v>Electronic info resources I need</c:v>
                </c:pt>
                <c:pt idx="4">
                  <c:v>Easy-to-use access tools </c:v>
                </c:pt>
                <c:pt idx="5">
                  <c:v>Making info easily accessible for independent use</c:v>
                </c:pt>
                <c:pt idx="6">
                  <c:v>Print and/or electronic journal collections </c:v>
                </c:pt>
                <c:pt idx="7">
                  <c:v>Librarians teaching me how to access/manage info</c:v>
                </c:pt>
              </c:strCache>
            </c:strRef>
          </c:cat>
          <c:val>
            <c:numRef>
              <c:f>Data!$D$449:$D$456</c:f>
              <c:numCache>
                <c:formatCode>General</c:formatCode>
                <c:ptCount val="8"/>
                <c:pt idx="0">
                  <c:v>7.73</c:v>
                </c:pt>
                <c:pt idx="1">
                  <c:v>7.51</c:v>
                </c:pt>
                <c:pt idx="2">
                  <c:v>7.27</c:v>
                </c:pt>
                <c:pt idx="3">
                  <c:v>7.5</c:v>
                </c:pt>
                <c:pt idx="4">
                  <c:v>7.39</c:v>
                </c:pt>
                <c:pt idx="5">
                  <c:v>7.53</c:v>
                </c:pt>
                <c:pt idx="6">
                  <c:v>7.27</c:v>
                </c:pt>
                <c:pt idx="7">
                  <c:v>7.44</c:v>
                </c:pt>
              </c:numCache>
            </c:numRef>
          </c:val>
          <c:smooth val="0"/>
        </c:ser>
        <c:dLbls>
          <c:showLegendKey val="0"/>
          <c:showVal val="0"/>
          <c:showCatName val="0"/>
          <c:showSerName val="0"/>
          <c:showPercent val="0"/>
          <c:showBubbleSize val="0"/>
        </c:dLbls>
        <c:marker val="1"/>
        <c:smooth val="0"/>
        <c:axId val="140071680"/>
        <c:axId val="140073216"/>
      </c:lineChart>
      <c:catAx>
        <c:axId val="140071680"/>
        <c:scaling>
          <c:orientation val="minMax"/>
        </c:scaling>
        <c:delete val="0"/>
        <c:axPos val="b"/>
        <c:majorTickMark val="out"/>
        <c:minorTickMark val="none"/>
        <c:tickLblPos val="nextTo"/>
        <c:crossAx val="140073216"/>
        <c:crosses val="autoZero"/>
        <c:auto val="1"/>
        <c:lblAlgn val="ctr"/>
        <c:lblOffset val="100"/>
        <c:noMultiLvlLbl val="0"/>
      </c:catAx>
      <c:valAx>
        <c:axId val="140073216"/>
        <c:scaling>
          <c:orientation val="minMax"/>
          <c:min val="6"/>
        </c:scaling>
        <c:delete val="0"/>
        <c:axPos val="l"/>
        <c:majorGridlines/>
        <c:numFmt formatCode="General" sourceLinked="1"/>
        <c:majorTickMark val="out"/>
        <c:minorTickMark val="none"/>
        <c:tickLblPos val="nextTo"/>
        <c:crossAx val="14007168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2011</c:v>
          </c:tx>
          <c:invertIfNegative val="0"/>
          <c:cat>
            <c:strRef>
              <c:f>Data!$A$553:$A$556</c:f>
              <c:strCache>
                <c:ptCount val="4"/>
                <c:pt idx="0">
                  <c:v>Affect of Service</c:v>
                </c:pt>
                <c:pt idx="1">
                  <c:v>Information Control</c:v>
                </c:pt>
                <c:pt idx="2">
                  <c:v>Library as Place</c:v>
                </c:pt>
                <c:pt idx="3">
                  <c:v>Overall</c:v>
                </c:pt>
              </c:strCache>
            </c:strRef>
          </c:cat>
          <c:val>
            <c:numRef>
              <c:f>Data!$B$553:$B$556</c:f>
              <c:numCache>
                <c:formatCode>General</c:formatCode>
                <c:ptCount val="4"/>
                <c:pt idx="0">
                  <c:v>-0.32</c:v>
                </c:pt>
                <c:pt idx="1">
                  <c:v>-0.38</c:v>
                </c:pt>
                <c:pt idx="2">
                  <c:v>-0.69</c:v>
                </c:pt>
                <c:pt idx="3">
                  <c:v>-0.42</c:v>
                </c:pt>
              </c:numCache>
            </c:numRef>
          </c:val>
        </c:ser>
        <c:ser>
          <c:idx val="1"/>
          <c:order val="1"/>
          <c:tx>
            <c:v>2009</c:v>
          </c:tx>
          <c:invertIfNegative val="0"/>
          <c:cat>
            <c:strRef>
              <c:f>Data!$A$553:$A$556</c:f>
              <c:strCache>
                <c:ptCount val="4"/>
                <c:pt idx="0">
                  <c:v>Affect of Service</c:v>
                </c:pt>
                <c:pt idx="1">
                  <c:v>Information Control</c:v>
                </c:pt>
                <c:pt idx="2">
                  <c:v>Library as Place</c:v>
                </c:pt>
                <c:pt idx="3">
                  <c:v>Overall</c:v>
                </c:pt>
              </c:strCache>
            </c:strRef>
          </c:cat>
          <c:val>
            <c:numRef>
              <c:f>Data!$C$553:$C$556</c:f>
              <c:numCache>
                <c:formatCode>General</c:formatCode>
                <c:ptCount val="4"/>
                <c:pt idx="0">
                  <c:v>-0.41</c:v>
                </c:pt>
                <c:pt idx="1">
                  <c:v>-0.55000000000000004</c:v>
                </c:pt>
                <c:pt idx="2">
                  <c:v>-0.65</c:v>
                </c:pt>
                <c:pt idx="3">
                  <c:v>-0.52</c:v>
                </c:pt>
              </c:numCache>
            </c:numRef>
          </c:val>
        </c:ser>
        <c:ser>
          <c:idx val="2"/>
          <c:order val="2"/>
          <c:tx>
            <c:v>2007</c:v>
          </c:tx>
          <c:invertIfNegative val="0"/>
          <c:cat>
            <c:strRef>
              <c:f>Data!$A$553:$A$556</c:f>
              <c:strCache>
                <c:ptCount val="4"/>
                <c:pt idx="0">
                  <c:v>Affect of Service</c:v>
                </c:pt>
                <c:pt idx="1">
                  <c:v>Information Control</c:v>
                </c:pt>
                <c:pt idx="2">
                  <c:v>Library as Place</c:v>
                </c:pt>
                <c:pt idx="3">
                  <c:v>Overall</c:v>
                </c:pt>
              </c:strCache>
            </c:strRef>
          </c:cat>
          <c:val>
            <c:numRef>
              <c:f>Data!$D$553:$D$556</c:f>
              <c:numCache>
                <c:formatCode>General</c:formatCode>
                <c:ptCount val="4"/>
                <c:pt idx="0">
                  <c:v>-0.66</c:v>
                </c:pt>
                <c:pt idx="1">
                  <c:v>-0.79</c:v>
                </c:pt>
                <c:pt idx="2">
                  <c:v>-0.41</c:v>
                </c:pt>
                <c:pt idx="3">
                  <c:v>-0.66</c:v>
                </c:pt>
              </c:numCache>
            </c:numRef>
          </c:val>
        </c:ser>
        <c:dLbls>
          <c:showLegendKey val="0"/>
          <c:showVal val="0"/>
          <c:showCatName val="0"/>
          <c:showSerName val="0"/>
          <c:showPercent val="0"/>
          <c:showBubbleSize val="0"/>
        </c:dLbls>
        <c:gapWidth val="150"/>
        <c:shape val="box"/>
        <c:axId val="145958784"/>
        <c:axId val="145960320"/>
        <c:axId val="0"/>
      </c:bar3DChart>
      <c:catAx>
        <c:axId val="145958784"/>
        <c:scaling>
          <c:orientation val="minMax"/>
        </c:scaling>
        <c:delete val="0"/>
        <c:axPos val="b"/>
        <c:majorTickMark val="none"/>
        <c:minorTickMark val="none"/>
        <c:tickLblPos val="nextTo"/>
        <c:crossAx val="145960320"/>
        <c:crosses val="autoZero"/>
        <c:auto val="1"/>
        <c:lblAlgn val="ctr"/>
        <c:lblOffset val="100"/>
        <c:noMultiLvlLbl val="0"/>
      </c:catAx>
      <c:valAx>
        <c:axId val="145960320"/>
        <c:scaling>
          <c:orientation val="minMax"/>
        </c:scaling>
        <c:delete val="0"/>
        <c:axPos val="l"/>
        <c:majorGridlines/>
        <c:numFmt formatCode="General" sourceLinked="1"/>
        <c:majorTickMark val="none"/>
        <c:minorTickMark val="none"/>
        <c:tickLblPos val="nextTo"/>
        <c:crossAx val="145958784"/>
        <c:crosses val="autoZero"/>
        <c:crossBetween val="between"/>
        <c:majorUnit val="0.2"/>
      </c:valAx>
      <c:dTable>
        <c:showHorzBorder val="1"/>
        <c:showVertBorder val="1"/>
        <c:showOutline val="1"/>
        <c:showKeys val="1"/>
      </c:dTable>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v>Superiority Mean</c:v>
          </c:tx>
          <c:invertIfNegative val="0"/>
          <c:cat>
            <c:strRef>
              <c:f>Data!$A$115:$A$119</c:f>
              <c:strCache>
                <c:ptCount val="5"/>
                <c:pt idx="0">
                  <c:v>Quiet space for individual activities</c:v>
                </c:pt>
                <c:pt idx="1">
                  <c:v>Library space that inspires study and learning</c:v>
                </c:pt>
                <c:pt idx="2">
                  <c:v>Easy-to-use access tools that allow me to find things on my own</c:v>
                </c:pt>
                <c:pt idx="3">
                  <c:v>A gateway for study, learning, or research</c:v>
                </c:pt>
                <c:pt idx="4">
                  <c:v>Adequate hours of service</c:v>
                </c:pt>
              </c:strCache>
            </c:strRef>
          </c:cat>
          <c:val>
            <c:numRef>
              <c:f>Data!$B$115:$B$119</c:f>
              <c:numCache>
                <c:formatCode>General</c:formatCode>
                <c:ptCount val="5"/>
                <c:pt idx="0">
                  <c:v>-0.87</c:v>
                </c:pt>
                <c:pt idx="1">
                  <c:v>-0.82</c:v>
                </c:pt>
                <c:pt idx="2">
                  <c:v>-0.57999999999999996</c:v>
                </c:pt>
                <c:pt idx="3">
                  <c:v>-0.53</c:v>
                </c:pt>
                <c:pt idx="4">
                  <c:v>-0.51</c:v>
                </c:pt>
              </c:numCache>
            </c:numRef>
          </c:val>
        </c:ser>
        <c:dLbls>
          <c:showLegendKey val="0"/>
          <c:showVal val="0"/>
          <c:showCatName val="0"/>
          <c:showSerName val="0"/>
          <c:showPercent val="0"/>
          <c:showBubbleSize val="0"/>
        </c:dLbls>
        <c:gapWidth val="150"/>
        <c:shape val="box"/>
        <c:axId val="145515264"/>
        <c:axId val="145516800"/>
        <c:axId val="0"/>
      </c:bar3DChart>
      <c:catAx>
        <c:axId val="145515264"/>
        <c:scaling>
          <c:orientation val="minMax"/>
        </c:scaling>
        <c:delete val="0"/>
        <c:axPos val="b"/>
        <c:majorTickMark val="none"/>
        <c:minorTickMark val="none"/>
        <c:tickLblPos val="nextTo"/>
        <c:crossAx val="145516800"/>
        <c:crosses val="autoZero"/>
        <c:auto val="1"/>
        <c:lblAlgn val="ctr"/>
        <c:lblOffset val="100"/>
        <c:noMultiLvlLbl val="0"/>
      </c:catAx>
      <c:valAx>
        <c:axId val="145516800"/>
        <c:scaling>
          <c:orientation val="minMax"/>
          <c:min val="-1"/>
        </c:scaling>
        <c:delete val="0"/>
        <c:axPos val="l"/>
        <c:majorGridlines/>
        <c:numFmt formatCode="General" sourceLinked="1"/>
        <c:majorTickMark val="none"/>
        <c:minorTickMark val="none"/>
        <c:tickLblPos val="nextTo"/>
        <c:crossAx val="145515264"/>
        <c:crosses val="autoZero"/>
        <c:crossBetween val="between"/>
        <c:majorUnit val="0.2"/>
      </c:valAx>
      <c:dTable>
        <c:showHorzBorder val="1"/>
        <c:showVertBorder val="1"/>
        <c:showOutline val="1"/>
        <c:showKeys val="1"/>
      </c:dTable>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D32B9C27-444E-4CB3-A60A-AA2C29779B8D}" type="datetimeFigureOut">
              <a:rPr lang="en-US" smtClean="0"/>
              <a:t>12/12/2011</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AA23C5B0-0D09-4FB9-8914-E78A1A540276}" type="slidenum">
              <a:rPr lang="en-US" smtClean="0"/>
              <a:t>‹#›</a:t>
            </a:fld>
            <a:endParaRPr lang="en-US"/>
          </a:p>
        </p:txBody>
      </p:sp>
    </p:spTree>
    <p:extLst>
      <p:ext uri="{BB962C8B-B14F-4D97-AF65-F5344CB8AC3E}">
        <p14:creationId xmlns:p14="http://schemas.microsoft.com/office/powerpoint/2010/main" val="419250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2FE4BDC2-54EE-41F4-A6FB-A0EEB8BB8EB9}" type="datetimeFigureOut">
              <a:rPr lang="en-US" smtClean="0"/>
              <a:pPr/>
              <a:t>12/12/2011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6F72A594-B2FB-4E0E-A65E-00DE85B2E960}" type="slidenum">
              <a:rPr lang="en-US" smtClean="0"/>
              <a:pPr/>
              <a:t>‹#›</a:t>
            </a:fld>
            <a:endParaRPr lang="en-US"/>
          </a:p>
        </p:txBody>
      </p:sp>
    </p:spTree>
    <p:extLst>
      <p:ext uri="{BB962C8B-B14F-4D97-AF65-F5344CB8AC3E}">
        <p14:creationId xmlns:p14="http://schemas.microsoft.com/office/powerpoint/2010/main" val="202728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1</a:t>
            </a:fld>
            <a:endParaRPr lang="en-US"/>
          </a:p>
        </p:txBody>
      </p:sp>
    </p:spTree>
    <p:extLst>
      <p:ext uri="{BB962C8B-B14F-4D97-AF65-F5344CB8AC3E}">
        <p14:creationId xmlns:p14="http://schemas.microsoft.com/office/powerpoint/2010/main" val="349038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Pretty good separation between blue and green in most areas, meaning we clearly exceed</a:t>
            </a:r>
            <a:r>
              <a:rPr lang="en-US" baseline="0" dirty="0" smtClean="0"/>
              <a:t> minimum requirements in most areas.  However, there is l</a:t>
            </a:r>
            <a:r>
              <a:rPr lang="en-US" dirty="0" smtClean="0"/>
              <a:t>ots of room to improve on items 4 &amp; 5 (space between green and red).  There will be a slide</a:t>
            </a:r>
            <a:r>
              <a:rPr lang="en-US" baseline="0" dirty="0" smtClean="0"/>
              <a:t> that focuses on the largest gaps later.  Note that I moved “Modern equipment” from IC to LP on these graphs.</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10</a:t>
            </a:fld>
            <a:endParaRPr lang="en-US"/>
          </a:p>
        </p:txBody>
      </p:sp>
    </p:spTree>
    <p:extLst>
      <p:ext uri="{BB962C8B-B14F-4D97-AF65-F5344CB8AC3E}">
        <p14:creationId xmlns:p14="http://schemas.microsoft.com/office/powerpoint/2010/main" val="10846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in good shape for exceeding minimum</a:t>
            </a:r>
            <a:r>
              <a:rPr lang="en-US" baseline="0" dirty="0" smtClean="0"/>
              <a:t> requirements – lots of space between blue and green.  </a:t>
            </a:r>
            <a:r>
              <a:rPr lang="en-US" dirty="0" smtClean="0"/>
              <a:t>Largest</a:t>
            </a:r>
            <a:r>
              <a:rPr lang="en-US" baseline="0" dirty="0" smtClean="0"/>
              <a:t> gaps (bet red and green) are for “Easy-to-use access tools”, “library web site…” and journal collections</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11</a:t>
            </a:fld>
            <a:endParaRPr lang="en-US"/>
          </a:p>
        </p:txBody>
      </p:sp>
    </p:spTree>
    <p:extLst>
      <p:ext uri="{BB962C8B-B14F-4D97-AF65-F5344CB8AC3E}">
        <p14:creationId xmlns:p14="http://schemas.microsoft.com/office/powerpoint/2010/main" val="168413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2007 survey was of students</a:t>
            </a:r>
            <a:r>
              <a:rPr lang="en-US" baseline="0" dirty="0" smtClean="0"/>
              <a:t> in online courses, so we expected a small superiority gap for Library as Place.  It is disappointing to see the slightly higher gap in 2011, after the CLC, TRC and STEPP renovations.  Explanation?  Crowded / tension with PTC? In 2009, Desired Means were slightly lower for 4 of 5 LP items, so that explains some of the difference.  Perceived scores for all 5 LP </a:t>
            </a:r>
            <a:r>
              <a:rPr lang="en-US" baseline="0" smtClean="0"/>
              <a:t>items actually went up. </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12</a:t>
            </a:fld>
            <a:endParaRPr lang="en-US"/>
          </a:p>
        </p:txBody>
      </p:sp>
    </p:spTree>
    <p:extLst>
      <p:ext uri="{BB962C8B-B14F-4D97-AF65-F5344CB8AC3E}">
        <p14:creationId xmlns:p14="http://schemas.microsoft.com/office/powerpoint/2010/main" val="234127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LP and 1 IC</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13</a:t>
            </a:fld>
            <a:endParaRPr lang="en-US"/>
          </a:p>
        </p:txBody>
      </p:sp>
    </p:spTree>
    <p:extLst>
      <p:ext uri="{BB962C8B-B14F-4D97-AF65-F5344CB8AC3E}">
        <p14:creationId xmlns:p14="http://schemas.microsoft.com/office/powerpoint/2010/main" val="349988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important</a:t>
            </a:r>
            <a:r>
              <a:rPr lang="en-US" baseline="0" dirty="0" smtClean="0"/>
              <a:t> = </a:t>
            </a:r>
            <a:r>
              <a:rPr lang="en-US" dirty="0" smtClean="0"/>
              <a:t>Highest Desired</a:t>
            </a:r>
            <a:r>
              <a:rPr lang="en-US" baseline="0" dirty="0" smtClean="0"/>
              <a:t> averages</a:t>
            </a:r>
          </a:p>
          <a:p>
            <a:r>
              <a:rPr lang="en-US" baseline="0" dirty="0" smtClean="0"/>
              <a:t>3 IC 1 LP 1 AS (in 2009 top 5 were IC).  Modern equipment is IC, but really can be looked at as LP.  4 of these items received higher mean scores than any of the UG’s most desired items.  Web site and hours of service were 8.31 and 8.30.</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Perceived score for “availability</a:t>
            </a:r>
            <a:r>
              <a:rPr lang="en-US" baseline="0" dirty="0" smtClean="0"/>
              <a:t> of help when using electronic resources” is lower than the minimum requirement – only two items in the survey with this result.  Lots of room for improvement here.  How did respondents interpret this item and “providing help when and where I need it” that explains the difference in scores? . Different subsets answered each question.  Grad student difference may also relate to whether student is DE.</a:t>
            </a:r>
            <a:endParaRPr lang="en-US" dirty="0" smtClean="0"/>
          </a:p>
          <a:p>
            <a:endParaRPr lang="en-US" dirty="0" smtClean="0"/>
          </a:p>
          <a:p>
            <a:r>
              <a:rPr lang="en-US" dirty="0" smtClean="0"/>
              <a:t>Perceived score for “availability of help when using electronic resources” is lower than the minimum requirement – only two items in the survey with this result.  Lots of room for improvement here.  How did respondents interpret this item and “providing help when and where I need it” that explains the difference in scores? . Different subsets answered each question.  Grad student difference may also relate to whether student is 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15</a:t>
            </a:fld>
            <a:endParaRPr lang="en-US"/>
          </a:p>
        </p:txBody>
      </p:sp>
    </p:spTree>
    <p:extLst>
      <p:ext uri="{BB962C8B-B14F-4D97-AF65-F5344CB8AC3E}">
        <p14:creationId xmlns:p14="http://schemas.microsoft.com/office/powerpoint/2010/main" val="149374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Adequate</a:t>
            </a:r>
            <a:r>
              <a:rPr lang="en-US" baseline="0" dirty="0" smtClean="0"/>
              <a:t> hours of service – perceived is below minimum.  </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16</a:t>
            </a:fld>
            <a:endParaRPr lang="en-US"/>
          </a:p>
        </p:txBody>
      </p:sp>
    </p:spTree>
    <p:extLst>
      <p:ext uri="{BB962C8B-B14F-4D97-AF65-F5344CB8AC3E}">
        <p14:creationId xmlns:p14="http://schemas.microsoft.com/office/powerpoint/2010/main" val="414412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Libraries</a:t>
            </a:r>
            <a:r>
              <a:rPr lang="en-US" baseline="0" dirty="0" smtClean="0"/>
              <a:t> teaching me how to access/manage info is the only item where Perceived was greater than Desired on the entire survey.</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17</a:t>
            </a:fld>
            <a:endParaRPr lang="en-US"/>
          </a:p>
        </p:txBody>
      </p:sp>
    </p:spTree>
    <p:extLst>
      <p:ext uri="{BB962C8B-B14F-4D97-AF65-F5344CB8AC3E}">
        <p14:creationId xmlns:p14="http://schemas.microsoft.com/office/powerpoint/2010/main" val="1498874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2007 superiority</a:t>
            </a:r>
            <a:r>
              <a:rPr lang="en-US" baseline="0" dirty="0" smtClean="0"/>
              <a:t> gap for Library as Place was expected to be small b/c we surveyed students in one or more online courses.</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18</a:t>
            </a:fld>
            <a:endParaRPr lang="en-US"/>
          </a:p>
        </p:txBody>
      </p:sp>
    </p:spTree>
    <p:extLst>
      <p:ext uri="{BB962C8B-B14F-4D97-AF65-F5344CB8AC3E}">
        <p14:creationId xmlns:p14="http://schemas.microsoft.com/office/powerpoint/2010/main" val="141904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Hours also</a:t>
            </a:r>
            <a:r>
              <a:rPr lang="en-US" baseline="0" dirty="0" smtClean="0"/>
              <a:t> appeared on the UG chart.  #3 IC and 3 LP.</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19</a:t>
            </a:fld>
            <a:endParaRPr lang="en-US"/>
          </a:p>
        </p:txBody>
      </p:sp>
    </p:spTree>
    <p:extLst>
      <p:ext uri="{BB962C8B-B14F-4D97-AF65-F5344CB8AC3E}">
        <p14:creationId xmlns:p14="http://schemas.microsoft.com/office/powerpoint/2010/main" val="372375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2</a:t>
            </a:fld>
            <a:endParaRPr lang="en-US"/>
          </a:p>
        </p:txBody>
      </p:sp>
    </p:spTree>
    <p:extLst>
      <p:ext uri="{BB962C8B-B14F-4D97-AF65-F5344CB8AC3E}">
        <p14:creationId xmlns:p14="http://schemas.microsoft.com/office/powerpoint/2010/main" val="159912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20</a:t>
            </a:fld>
            <a:endParaRPr lang="en-US"/>
          </a:p>
        </p:txBody>
      </p:sp>
    </p:spTree>
    <p:extLst>
      <p:ext uri="{BB962C8B-B14F-4D97-AF65-F5344CB8AC3E}">
        <p14:creationId xmlns:p14="http://schemas.microsoft.com/office/powerpoint/2010/main" val="398783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21</a:t>
            </a:fld>
            <a:endParaRPr lang="en-US"/>
          </a:p>
        </p:txBody>
      </p:sp>
    </p:spTree>
    <p:extLst>
      <p:ext uri="{BB962C8B-B14F-4D97-AF65-F5344CB8AC3E}">
        <p14:creationId xmlns:p14="http://schemas.microsoft.com/office/powerpoint/2010/main" val="69927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gaps are for Local Questions that we chose to include on the survey.  We did a good job of selecting</a:t>
            </a:r>
            <a:r>
              <a:rPr lang="en-US" baseline="0" dirty="0" smtClean="0"/>
              <a:t> questions that are important to our students.</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22</a:t>
            </a:fld>
            <a:endParaRPr lang="en-US"/>
          </a:p>
        </p:txBody>
      </p:sp>
    </p:spTree>
    <p:extLst>
      <p:ext uri="{BB962C8B-B14F-4D97-AF65-F5344CB8AC3E}">
        <p14:creationId xmlns:p14="http://schemas.microsoft.com/office/powerpoint/2010/main" val="2738249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2007:  2 Affect of Service; 4 Information Control (grad); overall both are for IC:  Easy-to-use access tools; print and/or electronic journals I require for my work.</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2003:</a:t>
            </a:r>
            <a:r>
              <a:rPr lang="en-US" baseline="0" dirty="0" smtClean="0"/>
              <a:t> Faculty: 3 Access to Info, 7 Affect of Service, 5 Personal Control</a:t>
            </a:r>
          </a:p>
          <a:p>
            <a:r>
              <a:rPr lang="en-US" baseline="0" dirty="0" smtClean="0"/>
              <a:t>2003: Grad: 4 Access to Info and 2 PC</a:t>
            </a:r>
          </a:p>
          <a:p>
            <a:r>
              <a:rPr lang="en-US" baseline="0" dirty="0" smtClean="0"/>
              <a:t>2003: Overall gap was for Access to Info: print and/or electronic journal collections I require for my work.</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25</a:t>
            </a:fld>
            <a:endParaRPr lang="en-US"/>
          </a:p>
        </p:txBody>
      </p:sp>
    </p:spTree>
    <p:extLst>
      <p:ext uri="{BB962C8B-B14F-4D97-AF65-F5344CB8AC3E}">
        <p14:creationId xmlns:p14="http://schemas.microsoft.com/office/powerpoint/2010/main" val="34465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26</a:t>
            </a:fld>
            <a:endParaRPr lang="en-US"/>
          </a:p>
        </p:txBody>
      </p:sp>
    </p:spTree>
    <p:extLst>
      <p:ext uri="{BB962C8B-B14F-4D97-AF65-F5344CB8AC3E}">
        <p14:creationId xmlns:p14="http://schemas.microsoft.com/office/powerpoint/2010/main" val="3619205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27</a:t>
            </a:fld>
            <a:endParaRPr lang="en-US"/>
          </a:p>
        </p:txBody>
      </p:sp>
    </p:spTree>
    <p:extLst>
      <p:ext uri="{BB962C8B-B14F-4D97-AF65-F5344CB8AC3E}">
        <p14:creationId xmlns:p14="http://schemas.microsoft.com/office/powerpoint/2010/main" val="390181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2009: 1,103 total - 672 Undergrad (71.7%),</a:t>
            </a:r>
            <a:r>
              <a:rPr lang="en-US" baseline="0" dirty="0" smtClean="0"/>
              <a:t> </a:t>
            </a:r>
            <a:r>
              <a:rPr lang="en-US" dirty="0" smtClean="0"/>
              <a:t>348 Grad (22.7%), 76 faculty (7%) (1020 students)</a:t>
            </a:r>
          </a:p>
          <a:p>
            <a:r>
              <a:rPr lang="en-US" dirty="0" smtClean="0"/>
              <a:t>2007:  249 total</a:t>
            </a:r>
            <a:r>
              <a:rPr lang="en-US" baseline="0" dirty="0" smtClean="0"/>
              <a:t> – 95 Undergrad (38%), 153 Grad (61%), 1 faculty (online classes)</a:t>
            </a:r>
          </a:p>
          <a:p>
            <a:r>
              <a:rPr lang="en-US" baseline="0" dirty="0" smtClean="0"/>
              <a:t>2003: 236 total – 135 Undergrad (57%), 51 Grad (21.6%), 45 faculty (19%), 5 library staff (2%)</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4</a:t>
            </a:fld>
            <a:endParaRPr lang="en-US"/>
          </a:p>
        </p:txBody>
      </p:sp>
    </p:spTree>
    <p:extLst>
      <p:ext uri="{BB962C8B-B14F-4D97-AF65-F5344CB8AC3E}">
        <p14:creationId xmlns:p14="http://schemas.microsoft.com/office/powerpoint/2010/main" val="333313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60% of UG’s say they “use resources” on library premises at</a:t>
            </a:r>
            <a:r>
              <a:rPr lang="en-US" baseline="0" dirty="0" smtClean="0"/>
              <a:t> least weekly, up from 52% in 2009.  86.62%: Joyner; 3.14% Music; 8.18% Online use of ECU Library resources; 0.74% Laupus; 1.32% Other.</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5</a:t>
            </a:fld>
            <a:endParaRPr lang="en-US"/>
          </a:p>
        </p:txBody>
      </p:sp>
    </p:spTree>
    <p:extLst>
      <p:ext uri="{BB962C8B-B14F-4D97-AF65-F5344CB8AC3E}">
        <p14:creationId xmlns:p14="http://schemas.microsoft.com/office/powerpoint/2010/main" val="411301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6</a:t>
            </a:fld>
            <a:endParaRPr lang="en-US"/>
          </a:p>
        </p:txBody>
      </p:sp>
    </p:spTree>
    <p:extLst>
      <p:ext uri="{BB962C8B-B14F-4D97-AF65-F5344CB8AC3E}">
        <p14:creationId xmlns:p14="http://schemas.microsoft.com/office/powerpoint/2010/main" val="155260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72A594-B2FB-4E0E-A65E-00DE85B2E960}" type="slidenum">
              <a:rPr lang="en-US" smtClean="0"/>
              <a:pPr/>
              <a:t>7</a:t>
            </a:fld>
            <a:endParaRPr lang="en-US"/>
          </a:p>
        </p:txBody>
      </p:sp>
    </p:spTree>
    <p:extLst>
      <p:ext uri="{BB962C8B-B14F-4D97-AF65-F5344CB8AC3E}">
        <p14:creationId xmlns:p14="http://schemas.microsoft.com/office/powerpoint/2010/main" val="152636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UG:  0 IC, 3 LP, 3 AS (in 2009: UG:  3 IC, 1 LP, 1 AS)</a:t>
            </a:r>
          </a:p>
          <a:p>
            <a:r>
              <a:rPr lang="en-US" dirty="0" smtClean="0"/>
              <a:t>Most important = highest Desired averages.</a:t>
            </a:r>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did respondents interpret</a:t>
            </a:r>
            <a:r>
              <a:rPr lang="en-US" dirty="0" smtClean="0"/>
              <a:t> “availability</a:t>
            </a:r>
            <a:r>
              <a:rPr lang="en-US" baseline="0" dirty="0" smtClean="0"/>
              <a:t> of help when using electronic resources” and “providing help when and where I need it”? What explains the difference in scores? The difference is more exaggerated in the Graduate Student results. Different subsets answered each question.  Grad student difference may also relate to whether student is DE.</a:t>
            </a:r>
            <a:endParaRPr lang="en-US" dirty="0" smtClean="0"/>
          </a:p>
          <a:p>
            <a:endParaRPr lang="en-US" dirty="0"/>
          </a:p>
        </p:txBody>
      </p:sp>
      <p:sp>
        <p:nvSpPr>
          <p:cNvPr id="4" name="Slide Number Placeholder 3"/>
          <p:cNvSpPr>
            <a:spLocks noGrp="1"/>
          </p:cNvSpPr>
          <p:nvPr>
            <p:ph type="sldNum" sz="quarter" idx="10"/>
          </p:nvPr>
        </p:nvSpPr>
        <p:spPr/>
        <p:txBody>
          <a:bodyPr/>
          <a:lstStyle/>
          <a:p>
            <a:fld id="{6F72A594-B2FB-4E0E-A65E-00DE85B2E960}" type="slidenum">
              <a:rPr lang="en-US" smtClean="0"/>
              <a:pPr/>
              <a:t>9</a:t>
            </a:fld>
            <a:endParaRPr lang="en-US"/>
          </a:p>
        </p:txBody>
      </p:sp>
    </p:spTree>
    <p:extLst>
      <p:ext uri="{BB962C8B-B14F-4D97-AF65-F5344CB8AC3E}">
        <p14:creationId xmlns:p14="http://schemas.microsoft.com/office/powerpoint/2010/main" val="150278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DBD41-E343-4F3A-8B64-EE3D35F64727}"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162A-0503-4DF4-872A-AB0D4529E9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DBD41-E343-4F3A-8B64-EE3D35F64727}" type="datetimeFigureOut">
              <a:rPr lang="en-US" smtClean="0"/>
              <a:pPr/>
              <a:t>12/12/2011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162A-0503-4DF4-872A-AB0D4529E9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LibQUAL+ Fall 2011</a:t>
            </a:r>
            <a:endParaRPr lang="en-US" dirty="0"/>
          </a:p>
        </p:txBody>
      </p:sp>
      <p:sp>
        <p:nvSpPr>
          <p:cNvPr id="3" name="Subtitle 2"/>
          <p:cNvSpPr>
            <a:spLocks noGrp="1"/>
          </p:cNvSpPr>
          <p:nvPr>
            <p:ph type="subTitle" idx="1"/>
          </p:nvPr>
        </p:nvSpPr>
        <p:spPr/>
        <p:txBody>
          <a:bodyPr>
            <a:normAutofit/>
          </a:bodyPr>
          <a:lstStyle/>
          <a:p>
            <a:r>
              <a:rPr lang="en-US" dirty="0" smtClean="0"/>
              <a:t>Jan Lewis, Associate Dean</a:t>
            </a:r>
          </a:p>
          <a:p>
            <a:r>
              <a:rPr lang="en-US" dirty="0" smtClean="0"/>
              <a:t>Joyner Library</a:t>
            </a:r>
          </a:p>
          <a:p>
            <a:r>
              <a:rPr lang="en-US" dirty="0" smtClean="0"/>
              <a:t>East Carolina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Library as Place Scores: Undergraduate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743850274"/>
              </p:ext>
            </p:extLst>
          </p:nvPr>
        </p:nvGraphicFramePr>
        <p:xfrm>
          <a:off x="104774" y="1566862"/>
          <a:ext cx="8934451" cy="4452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354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Control Scores: Undergraduate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272409785"/>
              </p:ext>
            </p:extLst>
          </p:nvPr>
        </p:nvGraphicFramePr>
        <p:xfrm>
          <a:off x="342900" y="1728787"/>
          <a:ext cx="8458200" cy="4367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604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Undergraduate </a:t>
            </a:r>
            <a:r>
              <a:rPr lang="en-US" dirty="0"/>
              <a:t>Superiority Gaps by Service Dimension 2007-2011</a:t>
            </a:r>
            <a:br>
              <a:rPr lang="en-US" dirty="0"/>
            </a:b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4069107236"/>
              </p:ext>
            </p:extLst>
          </p:nvPr>
        </p:nvGraphicFramePr>
        <p:xfrm>
          <a:off x="381000" y="1714500"/>
          <a:ext cx="8305800" cy="4991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24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Largest Superiority Gaps:</a:t>
            </a:r>
            <a:br>
              <a:rPr lang="en-US" dirty="0" smtClean="0"/>
            </a:br>
            <a:r>
              <a:rPr lang="en-US" dirty="0" smtClean="0"/>
              <a:t>Undergraduate Students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373148"/>
              </p:ext>
            </p:extLst>
          </p:nvPr>
        </p:nvGraphicFramePr>
        <p:xfrm>
          <a:off x="228600" y="1600200"/>
          <a:ext cx="8686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40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Most Important to Graduate Students?</a:t>
            </a:r>
            <a:endParaRPr lang="en-US" dirty="0"/>
          </a:p>
        </p:txBody>
      </p:sp>
      <p:sp>
        <p:nvSpPr>
          <p:cNvPr id="3" name="Content Placeholder 2"/>
          <p:cNvSpPr>
            <a:spLocks noGrp="1"/>
          </p:cNvSpPr>
          <p:nvPr>
            <p:ph idx="1"/>
          </p:nvPr>
        </p:nvSpPr>
        <p:spPr/>
        <p:txBody>
          <a:bodyPr>
            <a:normAutofit/>
          </a:bodyPr>
          <a:lstStyle/>
          <a:p>
            <a:r>
              <a:rPr lang="en-US" dirty="0" smtClean="0"/>
              <a:t>Making electronic resources accessible from my home or office: 8.47</a:t>
            </a:r>
          </a:p>
          <a:p>
            <a:r>
              <a:rPr lang="en-US" dirty="0" smtClean="0"/>
              <a:t>Using the library for research: 8.39</a:t>
            </a:r>
          </a:p>
          <a:p>
            <a:r>
              <a:rPr lang="en-US" dirty="0" smtClean="0"/>
              <a:t>Making information easily accessible for independent use:  8.36</a:t>
            </a:r>
          </a:p>
          <a:p>
            <a:r>
              <a:rPr lang="en-US" dirty="0" smtClean="0"/>
              <a:t>Willingness to help users: 8.34</a:t>
            </a:r>
          </a:p>
          <a:p>
            <a:r>
              <a:rPr lang="en-US" dirty="0" smtClean="0"/>
              <a:t>Modern equipment that lets me easily access needed information: 8.32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 Scores: Graduate Students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839200"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187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Library as Place Scores: Graduate </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066073864"/>
              </p:ext>
            </p:extLst>
          </p:nvPr>
        </p:nvGraphicFramePr>
        <p:xfrm>
          <a:off x="700087" y="1690687"/>
          <a:ext cx="8139113" cy="4862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590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Information Control Scores: Graduate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654784092"/>
              </p:ext>
            </p:extLst>
          </p:nvPr>
        </p:nvGraphicFramePr>
        <p:xfrm>
          <a:off x="423862" y="1695450"/>
          <a:ext cx="8296276" cy="4476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14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Graduate </a:t>
            </a:r>
            <a:r>
              <a:rPr lang="en-US" dirty="0"/>
              <a:t>Student Superiority Gaps by Service Dimension 2007-2011</a:t>
            </a:r>
            <a:br>
              <a:rPr lang="en-US" dirty="0"/>
            </a:b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407662053"/>
              </p:ext>
            </p:extLst>
          </p:nvPr>
        </p:nvGraphicFramePr>
        <p:xfrm>
          <a:off x="381000" y="1666874"/>
          <a:ext cx="8534399" cy="5038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4683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Largest Superiority Gaps: </a:t>
            </a:r>
            <a:br>
              <a:rPr lang="en-US" dirty="0" smtClean="0"/>
            </a:br>
            <a:r>
              <a:rPr lang="en-US" dirty="0" smtClean="0"/>
              <a:t>Graduate Students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9663337"/>
              </p:ext>
            </p:extLst>
          </p:nvPr>
        </p:nvGraphicFramePr>
        <p:xfrm>
          <a:off x="457200" y="1600200"/>
          <a:ext cx="8382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30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LibQUAL+ Lite</a:t>
            </a:r>
            <a:endParaRPr lang="en-US" dirty="0"/>
          </a:p>
        </p:txBody>
      </p:sp>
      <p:sp>
        <p:nvSpPr>
          <p:cNvPr id="3" name="Content Placeholder 2"/>
          <p:cNvSpPr>
            <a:spLocks noGrp="1"/>
          </p:cNvSpPr>
          <p:nvPr>
            <p:ph idx="1"/>
          </p:nvPr>
        </p:nvSpPr>
        <p:spPr/>
        <p:txBody>
          <a:bodyPr/>
          <a:lstStyle/>
          <a:p>
            <a:r>
              <a:rPr lang="en-US" dirty="0" smtClean="0"/>
              <a:t>2011 is the first year we administered Lite</a:t>
            </a:r>
          </a:p>
          <a:p>
            <a:r>
              <a:rPr lang="en-US" dirty="0" smtClean="0"/>
              <a:t>LibQUAL+:  22 core, 5 local, 5 info lit, and 3 general satisfaction items, plus demographic</a:t>
            </a:r>
          </a:p>
          <a:p>
            <a:r>
              <a:rPr lang="en-US" dirty="0" smtClean="0"/>
              <a:t>LibQUAL+ Lite: all respond to one linking item from each subscale plus 5 of remaining 19 core, 1 local, 2 info lit, 2 general satisfaction, plus demographic</a:t>
            </a:r>
            <a:endParaRPr lang="en-US" dirty="0"/>
          </a:p>
        </p:txBody>
      </p:sp>
    </p:spTree>
    <p:extLst>
      <p:ext uri="{BB962C8B-B14F-4D97-AF65-F5344CB8AC3E}">
        <p14:creationId xmlns:p14="http://schemas.microsoft.com/office/powerpoint/2010/main" val="3848723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Comparison </a:t>
            </a:r>
            <a:r>
              <a:rPr lang="en-US" dirty="0"/>
              <a:t>of Superiority Gaps by User Group</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38532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98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Literacy Outcomes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504748"/>
              </p:ext>
            </p:extLst>
          </p:nvPr>
        </p:nvGraphicFramePr>
        <p:xfrm>
          <a:off x="228600" y="1295400"/>
          <a:ext cx="87630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636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Adequacy Gaps</a:t>
            </a:r>
            <a:endParaRPr lang="en-US" dirty="0"/>
          </a:p>
        </p:txBody>
      </p:sp>
      <p:sp>
        <p:nvSpPr>
          <p:cNvPr id="10" name="Content Placeholder 9"/>
          <p:cNvSpPr>
            <a:spLocks noGrp="1"/>
          </p:cNvSpPr>
          <p:nvPr>
            <p:ph sz="half" idx="1"/>
          </p:nvPr>
        </p:nvSpPr>
        <p:spPr/>
        <p:txBody>
          <a:bodyPr/>
          <a:lstStyle/>
          <a:p>
            <a:pPr marL="0" indent="0">
              <a:buNone/>
            </a:pPr>
            <a:r>
              <a:rPr lang="en-US" b="1" dirty="0" smtClean="0"/>
              <a:t>2011:</a:t>
            </a:r>
          </a:p>
          <a:p>
            <a:r>
              <a:rPr lang="en-US" dirty="0"/>
              <a:t>2</a:t>
            </a:r>
            <a:r>
              <a:rPr lang="en-US" dirty="0" smtClean="0"/>
              <a:t> adequacy gaps for graduate students</a:t>
            </a:r>
          </a:p>
          <a:p>
            <a:pPr lvl="1"/>
            <a:r>
              <a:rPr lang="en-US" dirty="0" smtClean="0"/>
              <a:t>Hours</a:t>
            </a:r>
          </a:p>
          <a:p>
            <a:pPr lvl="1"/>
            <a:r>
              <a:rPr lang="en-US" dirty="0" smtClean="0"/>
              <a:t>Online help using ERs</a:t>
            </a:r>
          </a:p>
          <a:p>
            <a:r>
              <a:rPr lang="en-US" dirty="0" smtClean="0"/>
              <a:t>0 adequacy gaps for undergraduate students</a:t>
            </a:r>
          </a:p>
          <a:p>
            <a:r>
              <a:rPr lang="en-US" dirty="0" smtClean="0"/>
              <a:t>0 overall</a:t>
            </a:r>
          </a:p>
          <a:p>
            <a:endParaRPr lang="en-US" dirty="0" smtClean="0"/>
          </a:p>
          <a:p>
            <a:endParaRPr lang="en-US" dirty="0"/>
          </a:p>
        </p:txBody>
      </p:sp>
      <p:sp>
        <p:nvSpPr>
          <p:cNvPr id="12" name="Content Placeholder 11"/>
          <p:cNvSpPr>
            <a:spLocks noGrp="1"/>
          </p:cNvSpPr>
          <p:nvPr>
            <p:ph sz="half" idx="2"/>
          </p:nvPr>
        </p:nvSpPr>
        <p:spPr/>
        <p:txBody>
          <a:bodyPr/>
          <a:lstStyle/>
          <a:p>
            <a:pPr marL="0" indent="0">
              <a:buNone/>
            </a:pPr>
            <a:r>
              <a:rPr lang="en-US" b="1" dirty="0" smtClean="0"/>
              <a:t>2009:</a:t>
            </a:r>
          </a:p>
          <a:p>
            <a:r>
              <a:rPr lang="en-US" dirty="0" smtClean="0"/>
              <a:t>7 </a:t>
            </a:r>
            <a:r>
              <a:rPr lang="en-US" dirty="0"/>
              <a:t>adequacy gaps for faculty</a:t>
            </a:r>
          </a:p>
          <a:p>
            <a:r>
              <a:rPr lang="en-US" dirty="0"/>
              <a:t>0 for graduate students</a:t>
            </a:r>
          </a:p>
          <a:p>
            <a:r>
              <a:rPr lang="en-US" dirty="0"/>
              <a:t>0 for undergraduate students</a:t>
            </a:r>
          </a:p>
          <a:p>
            <a:r>
              <a:rPr lang="en-US" dirty="0"/>
              <a:t>0 overall</a:t>
            </a:r>
          </a:p>
          <a:p>
            <a:pPr marL="0" indent="0">
              <a:buNone/>
            </a:pPr>
            <a:endParaRPr lang="en-US" dirty="0" smtClean="0"/>
          </a:p>
        </p:txBody>
      </p:sp>
    </p:spTree>
    <p:extLst>
      <p:ext uri="{BB962C8B-B14F-4D97-AF65-F5344CB8AC3E}">
        <p14:creationId xmlns:p14="http://schemas.microsoft.com/office/powerpoint/2010/main" val="308562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Adequacy Gaps</a:t>
            </a:r>
            <a:endParaRPr lang="en-US" dirty="0"/>
          </a:p>
        </p:txBody>
      </p:sp>
      <p:sp>
        <p:nvSpPr>
          <p:cNvPr id="3" name="Text Placeholder 2"/>
          <p:cNvSpPr>
            <a:spLocks noGrp="1"/>
          </p:cNvSpPr>
          <p:nvPr>
            <p:ph type="body" idx="1"/>
          </p:nvPr>
        </p:nvSpPr>
        <p:spPr/>
        <p:txBody>
          <a:bodyPr/>
          <a:lstStyle/>
          <a:p>
            <a:r>
              <a:rPr lang="en-US" dirty="0" smtClean="0"/>
              <a:t>2011</a:t>
            </a:r>
            <a:endParaRPr lang="en-US" dirty="0"/>
          </a:p>
        </p:txBody>
      </p:sp>
      <p:sp>
        <p:nvSpPr>
          <p:cNvPr id="4" name="Content Placeholder 3"/>
          <p:cNvSpPr>
            <a:spLocks noGrp="1"/>
          </p:cNvSpPr>
          <p:nvPr>
            <p:ph sz="half" idx="2"/>
          </p:nvPr>
        </p:nvSpPr>
        <p:spPr/>
        <p:txBody>
          <a:bodyPr/>
          <a:lstStyle/>
          <a:p>
            <a:r>
              <a:rPr lang="en-US" dirty="0"/>
              <a:t>2 adequacy gaps for graduate students</a:t>
            </a:r>
          </a:p>
          <a:p>
            <a:pPr lvl="1"/>
            <a:r>
              <a:rPr lang="en-US" dirty="0"/>
              <a:t>Hours</a:t>
            </a:r>
          </a:p>
          <a:p>
            <a:pPr lvl="1"/>
            <a:r>
              <a:rPr lang="en-US" dirty="0"/>
              <a:t>Online help using ERs</a:t>
            </a:r>
          </a:p>
          <a:p>
            <a:r>
              <a:rPr lang="en-US" dirty="0"/>
              <a:t>0 adequacy gaps for undergraduate </a:t>
            </a:r>
            <a:r>
              <a:rPr lang="en-US" dirty="0" smtClean="0"/>
              <a:t>students</a:t>
            </a:r>
          </a:p>
          <a:p>
            <a:r>
              <a:rPr lang="en-US" dirty="0" smtClean="0"/>
              <a:t>0 overall</a:t>
            </a:r>
            <a:endParaRPr lang="en-US" dirty="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2007</a:t>
            </a:r>
            <a:endParaRPr lang="en-US" dirty="0"/>
          </a:p>
        </p:txBody>
      </p:sp>
      <p:sp>
        <p:nvSpPr>
          <p:cNvPr id="6" name="Content Placeholder 5"/>
          <p:cNvSpPr>
            <a:spLocks noGrp="1"/>
          </p:cNvSpPr>
          <p:nvPr>
            <p:ph sz="quarter" idx="4"/>
          </p:nvPr>
        </p:nvSpPr>
        <p:spPr/>
        <p:txBody>
          <a:bodyPr/>
          <a:lstStyle/>
          <a:p>
            <a:r>
              <a:rPr lang="en-US" dirty="0" smtClean="0"/>
              <a:t>6 adequacy gaps for graduate students</a:t>
            </a:r>
          </a:p>
          <a:p>
            <a:r>
              <a:rPr lang="en-US" dirty="0" smtClean="0"/>
              <a:t>0 for undergraduate students</a:t>
            </a:r>
          </a:p>
          <a:p>
            <a:r>
              <a:rPr lang="en-US" dirty="0" smtClean="0"/>
              <a:t>2 overall adequacy gaps (grad, undergrad &amp; faculty)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Adequacy Gaps</a:t>
            </a:r>
            <a:endParaRPr lang="en-US" dirty="0"/>
          </a:p>
        </p:txBody>
      </p:sp>
      <p:sp>
        <p:nvSpPr>
          <p:cNvPr id="3" name="Text Placeholder 2"/>
          <p:cNvSpPr>
            <a:spLocks noGrp="1"/>
          </p:cNvSpPr>
          <p:nvPr>
            <p:ph type="body" idx="1"/>
          </p:nvPr>
        </p:nvSpPr>
        <p:spPr/>
        <p:txBody>
          <a:bodyPr/>
          <a:lstStyle/>
          <a:p>
            <a:r>
              <a:rPr lang="en-US" dirty="0" smtClean="0"/>
              <a:t>2011</a:t>
            </a:r>
            <a:endParaRPr lang="en-US" dirty="0"/>
          </a:p>
        </p:txBody>
      </p:sp>
      <p:sp>
        <p:nvSpPr>
          <p:cNvPr id="4" name="Content Placeholder 3"/>
          <p:cNvSpPr>
            <a:spLocks noGrp="1"/>
          </p:cNvSpPr>
          <p:nvPr>
            <p:ph sz="half" idx="2"/>
          </p:nvPr>
        </p:nvSpPr>
        <p:spPr/>
        <p:txBody>
          <a:bodyPr/>
          <a:lstStyle/>
          <a:p>
            <a:r>
              <a:rPr lang="en-US" dirty="0"/>
              <a:t>2 adequacy gaps for graduate students</a:t>
            </a:r>
          </a:p>
          <a:p>
            <a:pPr lvl="1"/>
            <a:r>
              <a:rPr lang="en-US" dirty="0"/>
              <a:t>Hours</a:t>
            </a:r>
          </a:p>
          <a:p>
            <a:pPr lvl="1"/>
            <a:r>
              <a:rPr lang="en-US" dirty="0"/>
              <a:t>Online help using ERs</a:t>
            </a:r>
          </a:p>
          <a:p>
            <a:r>
              <a:rPr lang="en-US" dirty="0"/>
              <a:t>0 adequacy gaps for undergraduate students</a:t>
            </a:r>
          </a:p>
          <a:p>
            <a:r>
              <a:rPr lang="en-US" dirty="0"/>
              <a:t>0 overall</a:t>
            </a:r>
          </a:p>
          <a:p>
            <a:endParaRPr lang="en-US" dirty="0"/>
          </a:p>
        </p:txBody>
      </p:sp>
      <p:sp>
        <p:nvSpPr>
          <p:cNvPr id="5" name="Text Placeholder 4"/>
          <p:cNvSpPr>
            <a:spLocks noGrp="1"/>
          </p:cNvSpPr>
          <p:nvPr>
            <p:ph type="body" sz="quarter" idx="3"/>
          </p:nvPr>
        </p:nvSpPr>
        <p:spPr/>
        <p:txBody>
          <a:bodyPr/>
          <a:lstStyle/>
          <a:p>
            <a:r>
              <a:rPr lang="en-US" dirty="0" smtClean="0"/>
              <a:t>2003</a:t>
            </a:r>
            <a:endParaRPr lang="en-US" dirty="0"/>
          </a:p>
        </p:txBody>
      </p:sp>
      <p:sp>
        <p:nvSpPr>
          <p:cNvPr id="6" name="Content Placeholder 5"/>
          <p:cNvSpPr>
            <a:spLocks noGrp="1"/>
          </p:cNvSpPr>
          <p:nvPr>
            <p:ph sz="quarter" idx="4"/>
          </p:nvPr>
        </p:nvSpPr>
        <p:spPr/>
        <p:txBody>
          <a:bodyPr/>
          <a:lstStyle/>
          <a:p>
            <a:r>
              <a:rPr lang="en-US" dirty="0" smtClean="0"/>
              <a:t>15 adequacy gaps for faculty</a:t>
            </a:r>
          </a:p>
          <a:p>
            <a:r>
              <a:rPr lang="en-US" dirty="0" smtClean="0"/>
              <a:t>6 adequacy gaps for graduate students</a:t>
            </a:r>
          </a:p>
          <a:p>
            <a:r>
              <a:rPr lang="en-US" dirty="0" smtClean="0"/>
              <a:t>0 for undergraduate students</a:t>
            </a:r>
          </a:p>
          <a:p>
            <a:r>
              <a:rPr lang="en-US" dirty="0" smtClean="0"/>
              <a:t>1 overall adequacy gap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LibQUAL+ Comments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75" y="1905000"/>
            <a:ext cx="810299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938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615 comments</a:t>
            </a:r>
          </a:p>
          <a:p>
            <a:pPr lvl="1">
              <a:buFont typeface="Wingdings" pitchFamily="2" charset="2"/>
              <a:buChar char="§"/>
            </a:pPr>
            <a:r>
              <a:rPr lang="en-US" dirty="0" smtClean="0"/>
              <a:t>521 Joyner, 11 Music, 70 Online</a:t>
            </a:r>
          </a:p>
          <a:p>
            <a:pPr lvl="1">
              <a:buFont typeface="Wingdings" pitchFamily="2" charset="2"/>
              <a:buChar char="§"/>
            </a:pPr>
            <a:r>
              <a:rPr lang="en-US" dirty="0" smtClean="0"/>
              <a:t>498 undergraduates, 115 graduate students</a:t>
            </a:r>
          </a:p>
          <a:p>
            <a:pPr lvl="1">
              <a:buFont typeface="Wingdings" pitchFamily="2" charset="2"/>
              <a:buChar char="§"/>
            </a:pPr>
            <a:r>
              <a:rPr lang="en-US" dirty="0" smtClean="0"/>
              <a:t>384 compliments</a:t>
            </a:r>
          </a:p>
          <a:p>
            <a:pPr lvl="1">
              <a:buFont typeface="Wingdings" pitchFamily="2" charset="2"/>
              <a:buChar char="§"/>
            </a:pPr>
            <a:r>
              <a:rPr lang="en-US" dirty="0" smtClean="0"/>
              <a:t>231 suggestions</a:t>
            </a:r>
          </a:p>
          <a:p>
            <a:pPr lvl="1">
              <a:buFont typeface="Wingdings" pitchFamily="2" charset="2"/>
              <a:buChar char="§"/>
            </a:pPr>
            <a:r>
              <a:rPr lang="en-US" dirty="0" smtClean="0"/>
              <a:t>126 complaints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368 Place</a:t>
            </a:r>
          </a:p>
          <a:p>
            <a:pPr lvl="1"/>
            <a:r>
              <a:rPr lang="en-US" dirty="0" smtClean="0"/>
              <a:t>Study space, individual and group study rooms</a:t>
            </a:r>
          </a:p>
          <a:p>
            <a:pPr lvl="1"/>
            <a:r>
              <a:rPr lang="en-US" dirty="0" smtClean="0"/>
              <a:t>Library hours</a:t>
            </a:r>
          </a:p>
          <a:p>
            <a:pPr lvl="1"/>
            <a:r>
              <a:rPr lang="en-US" dirty="0" smtClean="0"/>
              <a:t>Overall environment (furniture, noise)</a:t>
            </a:r>
          </a:p>
          <a:p>
            <a:r>
              <a:rPr lang="en-US" dirty="0" smtClean="0"/>
              <a:t>186 Service</a:t>
            </a:r>
          </a:p>
          <a:p>
            <a:pPr lvl="1"/>
            <a:r>
              <a:rPr lang="en-US" dirty="0" smtClean="0"/>
              <a:t>Lots of compliments for staff, departments &amp; services</a:t>
            </a:r>
          </a:p>
          <a:p>
            <a:r>
              <a:rPr lang="en-US" dirty="0" smtClean="0"/>
              <a:t>117 Information Control</a:t>
            </a:r>
          </a:p>
          <a:p>
            <a:pPr lvl="1"/>
            <a:r>
              <a:rPr lang="en-US" dirty="0" smtClean="0"/>
              <a:t>Electronic resources, web site</a:t>
            </a:r>
            <a:r>
              <a:rPr lang="en-US" smtClean="0"/>
              <a:t>, </a:t>
            </a:r>
            <a:r>
              <a:rPr lang="en-US" smtClean="0"/>
              <a:t>journals</a:t>
            </a:r>
            <a:endParaRPr lang="en-US" dirty="0"/>
          </a:p>
        </p:txBody>
      </p:sp>
    </p:spTree>
    <p:extLst>
      <p:ext uri="{BB962C8B-B14F-4D97-AF65-F5344CB8AC3E}">
        <p14:creationId xmlns:p14="http://schemas.microsoft.com/office/powerpoint/2010/main" val="161986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1,516 responses</a:t>
            </a:r>
            <a:endParaRPr lang="en-US" dirty="0"/>
          </a:p>
        </p:txBody>
      </p:sp>
      <p:sp>
        <p:nvSpPr>
          <p:cNvPr id="3" name="Content Placeholder 2"/>
          <p:cNvSpPr>
            <a:spLocks noGrp="1"/>
          </p:cNvSpPr>
          <p:nvPr>
            <p:ph idx="1"/>
          </p:nvPr>
        </p:nvSpPr>
        <p:spPr/>
        <p:txBody>
          <a:bodyPr>
            <a:normAutofit/>
          </a:bodyPr>
          <a:lstStyle/>
          <a:p>
            <a:r>
              <a:rPr lang="en-US" dirty="0" smtClean="0"/>
              <a:t>Undergraduate students:  </a:t>
            </a:r>
          </a:p>
          <a:p>
            <a:pPr lvl="1"/>
            <a:r>
              <a:rPr lang="en-US" dirty="0" smtClean="0"/>
              <a:t>Completed 1,211 surveys (79.88% of all surveys)</a:t>
            </a:r>
          </a:p>
          <a:p>
            <a:r>
              <a:rPr lang="en-US" dirty="0" smtClean="0"/>
              <a:t>Graduate students:</a:t>
            </a:r>
          </a:p>
          <a:p>
            <a:pPr lvl="1"/>
            <a:r>
              <a:rPr lang="en-US" dirty="0" smtClean="0"/>
              <a:t>Completed 296 surveys (19.53% of all surveys)</a:t>
            </a:r>
          </a:p>
          <a:p>
            <a:r>
              <a:rPr lang="en-US" dirty="0" smtClean="0"/>
              <a:t>Faculty &amp; staff:</a:t>
            </a:r>
          </a:p>
          <a:p>
            <a:pPr lvl="1"/>
            <a:r>
              <a:rPr lang="en-US" dirty="0" smtClean="0"/>
              <a:t>Completed </a:t>
            </a:r>
            <a:r>
              <a:rPr lang="en-US" dirty="0"/>
              <a:t>9</a:t>
            </a:r>
            <a:r>
              <a:rPr lang="en-US" dirty="0" smtClean="0"/>
              <a:t> surveys (0.59% of all surveys)</a:t>
            </a:r>
          </a:p>
          <a:p>
            <a:r>
              <a:rPr lang="en-US" dirty="0" smtClean="0"/>
              <a:t>Nine percent response rate</a:t>
            </a:r>
          </a:p>
          <a:p>
            <a:pPr marL="0" indent="0">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Survey Responses by User Group</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630893048"/>
              </p:ext>
            </p:extLst>
          </p:nvPr>
        </p:nvGraphicFramePr>
        <p:xfrm>
          <a:off x="381000" y="1288256"/>
          <a:ext cx="8153400" cy="5341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512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Often Do You Use Resources on Library Premises?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356335690"/>
              </p:ext>
            </p:extLst>
          </p:nvPr>
        </p:nvGraphicFramePr>
        <p:xfrm>
          <a:off x="1295400" y="2057400"/>
          <a:ext cx="70104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23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Often Do You Access Library Resources through a Library Web Page?</a:t>
            </a:r>
            <a:endParaRPr lang="en-US" sz="3600" dirty="0"/>
          </a:p>
        </p:txBody>
      </p:sp>
      <p:graphicFrame>
        <p:nvGraphicFramePr>
          <p:cNvPr id="3" name="Chart 2"/>
          <p:cNvGraphicFramePr>
            <a:graphicFrameLocks/>
          </p:cNvGraphicFramePr>
          <p:nvPr>
            <p:extLst>
              <p:ext uri="{D42A27DB-BD31-4B8C-83A1-F6EECF244321}">
                <p14:modId xmlns:p14="http://schemas.microsoft.com/office/powerpoint/2010/main" val="1120092243"/>
              </p:ext>
            </p:extLst>
          </p:nvPr>
        </p:nvGraphicFramePr>
        <p:xfrm>
          <a:off x="609600" y="1981200"/>
          <a:ext cx="784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79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Satisfaction Levels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749522240"/>
              </p:ext>
            </p:extLst>
          </p:nvPr>
        </p:nvGraphicFramePr>
        <p:xfrm>
          <a:off x="533400" y="1219200"/>
          <a:ext cx="8229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78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Most Important to Undergraduate Students:</a:t>
            </a:r>
            <a:endParaRPr lang="en-US" dirty="0"/>
          </a:p>
        </p:txBody>
      </p:sp>
      <p:sp>
        <p:nvSpPr>
          <p:cNvPr id="3" name="Content Placeholder 2"/>
          <p:cNvSpPr>
            <a:spLocks noGrp="1"/>
          </p:cNvSpPr>
          <p:nvPr>
            <p:ph idx="1"/>
          </p:nvPr>
        </p:nvSpPr>
        <p:spPr>
          <a:ln>
            <a:solidFill>
              <a:srgbClr val="7030A0"/>
            </a:solidFill>
          </a:ln>
        </p:spPr>
        <p:txBody>
          <a:bodyPr>
            <a:normAutofit/>
          </a:bodyPr>
          <a:lstStyle/>
          <a:p>
            <a:r>
              <a:rPr lang="en-US" dirty="0" smtClean="0"/>
              <a:t>A comfortable and inviting location: 8.33</a:t>
            </a:r>
          </a:p>
          <a:p>
            <a:r>
              <a:rPr lang="en-US" dirty="0" smtClean="0"/>
              <a:t>Employees </a:t>
            </a:r>
            <a:r>
              <a:rPr lang="en-US" dirty="0"/>
              <a:t>who are consistently </a:t>
            </a:r>
            <a:r>
              <a:rPr lang="en-US" dirty="0" smtClean="0"/>
              <a:t>courteous: 8.26</a:t>
            </a:r>
          </a:p>
          <a:p>
            <a:r>
              <a:rPr lang="en-US" dirty="0" smtClean="0"/>
              <a:t>Adequate hours of service: 8.23</a:t>
            </a:r>
          </a:p>
          <a:p>
            <a:r>
              <a:rPr lang="en-US" dirty="0" smtClean="0"/>
              <a:t>Providing help when and where I need it:  8.19</a:t>
            </a:r>
          </a:p>
          <a:p>
            <a:r>
              <a:rPr lang="en-US" dirty="0" smtClean="0"/>
              <a:t>A quiet space for individual activities: 8.14</a:t>
            </a:r>
          </a:p>
          <a:p>
            <a:r>
              <a:rPr lang="en-US" dirty="0" smtClean="0"/>
              <a:t>Readiness to respond to users’ questions: 8.13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Affect of Service Scores:</a:t>
            </a:r>
            <a:br>
              <a:rPr lang="en-US" dirty="0" smtClean="0"/>
            </a:br>
            <a:r>
              <a:rPr lang="en-US" dirty="0" smtClean="0"/>
              <a:t>Undergraduate Students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990289"/>
              </p:ext>
            </p:extLst>
          </p:nvPr>
        </p:nvGraphicFramePr>
        <p:xfrm>
          <a:off x="457200" y="1600200"/>
          <a:ext cx="84582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950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1586</TotalTime>
  <Words>1342</Words>
  <Application>Microsoft Office PowerPoint</Application>
  <PresentationFormat>On-screen Show (4:3)</PresentationFormat>
  <Paragraphs>151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LibQUAL+ Fall 2011</vt:lpstr>
      <vt:lpstr>LibQUAL+ Lite</vt:lpstr>
      <vt:lpstr>1,516 responses</vt:lpstr>
      <vt:lpstr>Survey Responses by User Group</vt:lpstr>
      <vt:lpstr>How Often Do You Use Resources on Library Premises?</vt:lpstr>
      <vt:lpstr>How Often Do You Access Library Resources through a Library Web Page?</vt:lpstr>
      <vt:lpstr>General Satisfaction Levels</vt:lpstr>
      <vt:lpstr>What is Most Important to Undergraduate Students:</vt:lpstr>
      <vt:lpstr>Affect of Service Scores: Undergraduate Students</vt:lpstr>
      <vt:lpstr>Library as Place Scores: Undergraduate</vt:lpstr>
      <vt:lpstr>Information Control Scores: Undergraduate</vt:lpstr>
      <vt:lpstr> Undergraduate Superiority Gaps by Service Dimension 2007-2011 </vt:lpstr>
      <vt:lpstr>Largest Superiority Gaps: Undergraduate Students</vt:lpstr>
      <vt:lpstr>What is Most Important to Graduate Students?</vt:lpstr>
      <vt:lpstr>Service Scores: Graduate Students</vt:lpstr>
      <vt:lpstr>Library as Place Scores: Graduate </vt:lpstr>
      <vt:lpstr>Information Control Scores: Graduate</vt:lpstr>
      <vt:lpstr> Graduate Student Superiority Gaps by Service Dimension 2007-2011 </vt:lpstr>
      <vt:lpstr>Largest Superiority Gaps:  Graduate Students</vt:lpstr>
      <vt:lpstr> Comparison of Superiority Gaps by User Group </vt:lpstr>
      <vt:lpstr>Information Literacy Outcomes</vt:lpstr>
      <vt:lpstr>Adequacy Gaps</vt:lpstr>
      <vt:lpstr>Adequacy Gaps</vt:lpstr>
      <vt:lpstr>Adequacy Gaps</vt:lpstr>
      <vt:lpstr>LibQUAL+ Comments</vt:lpstr>
      <vt:lpstr>Summary</vt:lpstr>
      <vt:lpstr>Summary</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als</dc:creator>
  <cp:lastModifiedBy>Lewis, Janice S</cp:lastModifiedBy>
  <cp:revision>109</cp:revision>
  <cp:lastPrinted>2011-12-12T17:55:05Z</cp:lastPrinted>
  <dcterms:created xsi:type="dcterms:W3CDTF">2009-07-28T16:54:53Z</dcterms:created>
  <dcterms:modified xsi:type="dcterms:W3CDTF">2011-12-12T17:56:08Z</dcterms:modified>
</cp:coreProperties>
</file>