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437" r:id="rId3"/>
    <p:sldId id="477" r:id="rId4"/>
    <p:sldId id="464" r:id="rId5"/>
    <p:sldId id="498" r:id="rId6"/>
    <p:sldId id="467" r:id="rId7"/>
    <p:sldId id="486" r:id="rId8"/>
    <p:sldId id="478" r:id="rId9"/>
    <p:sldId id="499" r:id="rId10"/>
    <p:sldId id="468" r:id="rId11"/>
    <p:sldId id="479" r:id="rId12"/>
    <p:sldId id="469" r:id="rId13"/>
    <p:sldId id="493" r:id="rId14"/>
    <p:sldId id="482" r:id="rId15"/>
    <p:sldId id="487" r:id="rId16"/>
    <p:sldId id="490" r:id="rId17"/>
    <p:sldId id="489" r:id="rId18"/>
    <p:sldId id="488" r:id="rId19"/>
    <p:sldId id="470" r:id="rId20"/>
    <p:sldId id="501" r:id="rId21"/>
    <p:sldId id="471" r:id="rId22"/>
    <p:sldId id="500" r:id="rId23"/>
    <p:sldId id="472" r:id="rId24"/>
    <p:sldId id="502" r:id="rId25"/>
    <p:sldId id="474" r:id="rId26"/>
    <p:sldId id="483" r:id="rId27"/>
    <p:sldId id="475" r:id="rId28"/>
    <p:sldId id="485" r:id="rId29"/>
    <p:sldId id="476" r:id="rId30"/>
    <p:sldId id="491" r:id="rId31"/>
    <p:sldId id="492" r:id="rId32"/>
    <p:sldId id="495" r:id="rId33"/>
    <p:sldId id="496" r:id="rId34"/>
    <p:sldId id="497"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64713" autoAdjust="0"/>
  </p:normalViewPr>
  <p:slideViewPr>
    <p:cSldViewPr>
      <p:cViewPr>
        <p:scale>
          <a:sx n="97" d="100"/>
          <a:sy n="97" d="100"/>
        </p:scale>
        <p:origin x="-114" y="732"/>
      </p:cViewPr>
      <p:guideLst>
        <p:guide orient="horz" pos="2160"/>
        <p:guide pos="2880"/>
      </p:guideLst>
    </p:cSldViewPr>
  </p:slideViewPr>
  <p:outlineViewPr>
    <p:cViewPr>
      <p:scale>
        <a:sx n="33" d="100"/>
        <a:sy n="33" d="100"/>
      </p:scale>
      <p:origin x="0" y="-930"/>
    </p:cViewPr>
  </p:outlineViewPr>
  <p:notesTextViewPr>
    <p:cViewPr>
      <p:scale>
        <a:sx n="100" d="100"/>
        <a:sy n="100" d="100"/>
      </p:scale>
      <p:origin x="0" y="0"/>
    </p:cViewPr>
  </p:notesTextViewPr>
  <p:sorterViewPr>
    <p:cViewPr>
      <p:scale>
        <a:sx n="125" d="100"/>
        <a:sy n="125" d="100"/>
      </p:scale>
      <p:origin x="0" y="-5004"/>
    </p:cViewPr>
  </p:sorterViewPr>
  <p:notesViewPr>
    <p:cSldViewPr>
      <p:cViewPr varScale="1">
        <p:scale>
          <a:sx n="61" d="100"/>
          <a:sy n="61" d="100"/>
        </p:scale>
        <p:origin x="-1666" y="-91"/>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EDB55CC0-5066-4486-A673-4F8524C325DD}" type="datetimeFigureOut">
              <a:rPr lang="en-US" smtClean="0"/>
              <a:pPr/>
              <a:t>2/19/2015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F0896F85-AE23-4F48-A25C-CE54817629A2}" type="slidenum">
              <a:rPr lang="en-US" smtClean="0"/>
              <a:pPr/>
              <a:t>‹#›</a:t>
            </a:fld>
            <a:endParaRPr lang="en-US" dirty="0"/>
          </a:p>
        </p:txBody>
      </p:sp>
    </p:spTree>
    <p:extLst>
      <p:ext uri="{BB962C8B-B14F-4D97-AF65-F5344CB8AC3E}">
        <p14:creationId xmlns:p14="http://schemas.microsoft.com/office/powerpoint/2010/main" val="2327428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1F091B38-DF8D-48C4-B961-0B37B4453624}" type="datetimeFigureOut">
              <a:rPr lang="en-US" smtClean="0"/>
              <a:pPr/>
              <a:t>2/19/2015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3F36AAE5-88A9-42E2-9F80-CEF42437FCD2}" type="slidenum">
              <a:rPr lang="en-US" smtClean="0"/>
              <a:pPr/>
              <a:t>‹#›</a:t>
            </a:fld>
            <a:endParaRPr lang="en-US" dirty="0"/>
          </a:p>
        </p:txBody>
      </p:sp>
    </p:spTree>
    <p:extLst>
      <p:ext uri="{BB962C8B-B14F-4D97-AF65-F5344CB8AC3E}">
        <p14:creationId xmlns:p14="http://schemas.microsoft.com/office/powerpoint/2010/main" val="174861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1</a:t>
            </a:fld>
            <a:endParaRPr lang="en-US" dirty="0"/>
          </a:p>
        </p:txBody>
      </p:sp>
    </p:spTree>
    <p:extLst>
      <p:ext uri="{BB962C8B-B14F-4D97-AF65-F5344CB8AC3E}">
        <p14:creationId xmlns:p14="http://schemas.microsoft.com/office/powerpoint/2010/main" val="3021224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Application does not define a </a:t>
            </a:r>
            <a:r>
              <a:rPr lang="en-US" sz="1200" u="sng" kern="1200" dirty="0" smtClean="0">
                <a:solidFill>
                  <a:schemeClr val="tx1"/>
                </a:solidFill>
                <a:effectLst/>
                <a:latin typeface="+mn-lt"/>
                <a:ea typeface="+mn-ea"/>
                <a:cs typeface="+mn-cs"/>
              </a:rPr>
              <a:t>project</a:t>
            </a:r>
            <a:r>
              <a:rPr lang="en-US" sz="1200" kern="1200" dirty="0" smtClean="0">
                <a:solidFill>
                  <a:schemeClr val="tx1"/>
                </a:solidFill>
                <a:effectLst/>
                <a:latin typeface="+mn-lt"/>
                <a:ea typeface="+mn-ea"/>
                <a:cs typeface="+mn-cs"/>
              </a:rPr>
              <a:t> (e.g. just give me “stuff” grant)</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We get a lot of “stuff” grants – project consists of adding computers or other equipment. This is NOT a project!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Projects have a beginning, middle and END. </a:t>
            </a:r>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10</a:t>
            </a:fld>
            <a:endParaRPr lang="en-US" dirty="0"/>
          </a:p>
        </p:txBody>
      </p:sp>
    </p:spTree>
    <p:extLst>
      <p:ext uri="{BB962C8B-B14F-4D97-AF65-F5344CB8AC3E}">
        <p14:creationId xmlns:p14="http://schemas.microsoft.com/office/powerpoint/2010/main" val="1955217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11</a:t>
            </a:fld>
            <a:endParaRPr lang="en-US" dirty="0"/>
          </a:p>
        </p:txBody>
      </p:sp>
    </p:spTree>
    <p:extLst>
      <p:ext uri="{BB962C8B-B14F-4D97-AF65-F5344CB8AC3E}">
        <p14:creationId xmlns:p14="http://schemas.microsoft.com/office/powerpoint/2010/main" val="3378916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TOP 2 fault!!!! No evidence of need (no numbers cited, no survey, no observation cited)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#1 - We get excited about our great</a:t>
            </a:r>
            <a:r>
              <a:rPr lang="en-US" sz="1200" kern="1200" baseline="0" dirty="0" smtClean="0">
                <a:solidFill>
                  <a:schemeClr val="tx1"/>
                </a:solidFill>
                <a:effectLst/>
                <a:latin typeface="+mn-lt"/>
                <a:ea typeface="+mn-ea"/>
                <a:cs typeface="+mn-cs"/>
              </a:rPr>
              <a:t> ideas and are eager to jump in and start talking about the great project we want to do. Of COURSE it  is needed! Everybody knows that. So it is VERY easy to just skip over proving a need. I have seen TOO many grants that jump over need and go right to describing their project. Even if it is a nationwide need and the whole world knows it – you still have to PROVE the need in your situation.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#2 – Many will include numbers that still don’t prove need. Do not simply say “We don’t have enough widgets” or “We have 100 widgets and that is not enough, the school down the road has 200 widgets.”  This does not prove that YOUR school NEEDS any widgets at ALL!</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Evidence of need does NOT have to be a scientific study! It can be as simple as counting the # of students at the same time every day for a week. Or taking a short in person survey – ask students</a:t>
            </a:r>
            <a:r>
              <a:rPr lang="en-US" sz="1200" kern="1200" baseline="0" dirty="0" smtClean="0">
                <a:solidFill>
                  <a:schemeClr val="tx1"/>
                </a:solidFill>
                <a:effectLst/>
                <a:latin typeface="+mn-lt"/>
                <a:ea typeface="+mn-ea"/>
                <a:cs typeface="+mn-cs"/>
              </a:rPr>
              <a:t> 3 questions in short interviews.</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Also - do your homework! Know what others have done who have gone before you. If you don’t cite this reviewers will question how well prepared you are</a:t>
            </a:r>
            <a:r>
              <a:rPr lang="en-US" sz="1200" kern="1200" baseline="0" dirty="0" smtClean="0">
                <a:solidFill>
                  <a:schemeClr val="tx1"/>
                </a:solidFill>
                <a:effectLst/>
                <a:latin typeface="+mn-lt"/>
                <a:ea typeface="+mn-ea"/>
                <a:cs typeface="+mn-cs"/>
              </a:rPr>
              <a:t> positioned to carry out the project.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12</a:t>
            </a:fld>
            <a:endParaRPr lang="en-US" dirty="0"/>
          </a:p>
        </p:txBody>
      </p:sp>
    </p:spTree>
    <p:extLst>
      <p:ext uri="{BB962C8B-B14F-4D97-AF65-F5344CB8AC3E}">
        <p14:creationId xmlns:p14="http://schemas.microsoft.com/office/powerpoint/2010/main" val="1955217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13</a:t>
            </a:fld>
            <a:endParaRPr lang="en-US" dirty="0"/>
          </a:p>
        </p:txBody>
      </p:sp>
    </p:spTree>
    <p:extLst>
      <p:ext uri="{BB962C8B-B14F-4D97-AF65-F5344CB8AC3E}">
        <p14:creationId xmlns:p14="http://schemas.microsoft.com/office/powerpoint/2010/main" val="1544520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14</a:t>
            </a:fld>
            <a:endParaRPr lang="en-US" dirty="0"/>
          </a:p>
        </p:txBody>
      </p:sp>
    </p:spTree>
    <p:extLst>
      <p:ext uri="{BB962C8B-B14F-4D97-AF65-F5344CB8AC3E}">
        <p14:creationId xmlns:p14="http://schemas.microsoft.com/office/powerpoint/2010/main" val="20675161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15</a:t>
            </a:fld>
            <a:endParaRPr lang="en-US" dirty="0"/>
          </a:p>
        </p:txBody>
      </p:sp>
    </p:spTree>
    <p:extLst>
      <p:ext uri="{BB962C8B-B14F-4D97-AF65-F5344CB8AC3E}">
        <p14:creationId xmlns:p14="http://schemas.microsoft.com/office/powerpoint/2010/main" val="145956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16</a:t>
            </a:fld>
            <a:endParaRPr lang="en-US" dirty="0"/>
          </a:p>
        </p:txBody>
      </p:sp>
    </p:spTree>
    <p:extLst>
      <p:ext uri="{BB962C8B-B14F-4D97-AF65-F5344CB8AC3E}">
        <p14:creationId xmlns:p14="http://schemas.microsoft.com/office/powerpoint/2010/main" val="1360103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17</a:t>
            </a:fld>
            <a:endParaRPr lang="en-US" dirty="0"/>
          </a:p>
        </p:txBody>
      </p:sp>
    </p:spTree>
    <p:extLst>
      <p:ext uri="{BB962C8B-B14F-4D97-AF65-F5344CB8AC3E}">
        <p14:creationId xmlns:p14="http://schemas.microsoft.com/office/powerpoint/2010/main" val="1105493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18</a:t>
            </a:fld>
            <a:endParaRPr lang="en-US" dirty="0"/>
          </a:p>
        </p:txBody>
      </p:sp>
    </p:spTree>
    <p:extLst>
      <p:ext uri="{BB962C8B-B14F-4D97-AF65-F5344CB8AC3E}">
        <p14:creationId xmlns:p14="http://schemas.microsoft.com/office/powerpoint/2010/main" val="14531276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No partnerships or faux partnerships (this is closely related to need!)</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Lack of partnerships is a contributing factor to “out of touch” projects. We get too many “I’ll design this and I’m sure they will love it!” projects where the planners haven’t even asked the target audience what they want or have done any kind of needs assessment FIRST.)  this is the old “I have a hammer and EVERYHING looks like a nail” syndrome! It is too easy to stay in your comfort zone and look for ways to stay there! Example - DCR project that is NOT being used!</a:t>
            </a:r>
          </a:p>
          <a:p>
            <a:pPr lvl="1"/>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broader the impact the better - and broad impact is easier to achieve with partners.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Faux partnerships are EASY to spot! You are not fooling the reviewers! </a:t>
            </a:r>
          </a:p>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19</a:t>
            </a:fld>
            <a:endParaRPr lang="en-US" dirty="0"/>
          </a:p>
        </p:txBody>
      </p:sp>
    </p:spTree>
    <p:extLst>
      <p:ext uri="{BB962C8B-B14F-4D97-AF65-F5344CB8AC3E}">
        <p14:creationId xmlns:p14="http://schemas.microsoft.com/office/powerpoint/2010/main" val="1955217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2</a:t>
            </a:fld>
            <a:endParaRPr lang="en-US" dirty="0"/>
          </a:p>
        </p:txBody>
      </p:sp>
    </p:spTree>
    <p:extLst>
      <p:ext uri="{BB962C8B-B14F-4D97-AF65-F5344CB8AC3E}">
        <p14:creationId xmlns:p14="http://schemas.microsoft.com/office/powerpoint/2010/main" val="18923267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20</a:t>
            </a:fld>
            <a:endParaRPr lang="en-US" dirty="0"/>
          </a:p>
        </p:txBody>
      </p:sp>
    </p:spTree>
    <p:extLst>
      <p:ext uri="{BB962C8B-B14F-4D97-AF65-F5344CB8AC3E}">
        <p14:creationId xmlns:p14="http://schemas.microsoft.com/office/powerpoint/2010/main" val="28225815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 projections of what will constitute success (e.g. 25% increase in circulation)</a:t>
            </a:r>
          </a:p>
          <a:p>
            <a:endParaRPr lang="en-US" dirty="0" smtClean="0"/>
          </a:p>
          <a:p>
            <a:r>
              <a:rPr lang="en-US" dirty="0" smtClean="0"/>
              <a:t>Projects</a:t>
            </a:r>
            <a:r>
              <a:rPr lang="en-US" baseline="0" dirty="0" smtClean="0"/>
              <a:t> are trying to DO something and what you do should be measurable! Numbers are absolutely necessary here. “Children will read more books” is not sufficient! So say how many books will be read! Here’s the truth – I would rather see a project have high ambitions (increase minutes read by 30%) and FAIL than to have no measurable success at all. Get your reviewers excited about your high ambitions!</a:t>
            </a:r>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21</a:t>
            </a:fld>
            <a:endParaRPr lang="en-US" dirty="0"/>
          </a:p>
        </p:txBody>
      </p:sp>
    </p:spTree>
    <p:extLst>
      <p:ext uri="{BB962C8B-B14F-4D97-AF65-F5344CB8AC3E}">
        <p14:creationId xmlns:p14="http://schemas.microsoft.com/office/powerpoint/2010/main" val="19552178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22</a:t>
            </a:fld>
            <a:endParaRPr lang="en-US" dirty="0"/>
          </a:p>
        </p:txBody>
      </p:sp>
    </p:spTree>
    <p:extLst>
      <p:ext uri="{BB962C8B-B14F-4D97-AF65-F5344CB8AC3E}">
        <p14:creationId xmlns:p14="http://schemas.microsoft.com/office/powerpoint/2010/main" val="38642526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Top #2 weakness</a:t>
            </a:r>
            <a:r>
              <a:rPr lang="en-US" baseline="0" dirty="0" smtClean="0"/>
              <a:t> in applications!</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The plan for evaluation does not measure success – many times it just tells HOW they plan to evaluate! “We will count how many books the children check out for the month of March.” </a:t>
            </a:r>
            <a:r>
              <a:rPr lang="en-US" sz="1200" b="0" kern="1200" dirty="0" err="1" smtClean="0">
                <a:solidFill>
                  <a:schemeClr val="tx1"/>
                </a:solidFill>
                <a:effectLst/>
                <a:latin typeface="+mn-lt"/>
                <a:ea typeface="+mn-ea"/>
                <a:cs typeface="+mn-cs"/>
              </a:rPr>
              <a:t>Hunh</a:t>
            </a:r>
            <a:r>
              <a:rPr lang="en-US"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The evaluation should measure whether the project achieved the success predicted! (e.g. Students checked out 31% more books in March 2015 than they did in</a:t>
            </a:r>
            <a:r>
              <a:rPr lang="en-US" sz="1200" b="0" kern="1200" baseline="0" dirty="0" smtClean="0">
                <a:solidFill>
                  <a:schemeClr val="tx1"/>
                </a:solidFill>
                <a:effectLst/>
                <a:latin typeface="+mn-lt"/>
                <a:ea typeface="+mn-ea"/>
                <a:cs typeface="+mn-cs"/>
              </a:rPr>
              <a:t> March 2014.</a:t>
            </a:r>
            <a:r>
              <a:rPr lang="en-US"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If you only do ONE thing to improve your grant</a:t>
            </a:r>
            <a:r>
              <a:rPr lang="en-US" sz="1200" b="0" kern="1200" baseline="0" dirty="0" smtClean="0">
                <a:solidFill>
                  <a:schemeClr val="tx1"/>
                </a:solidFill>
                <a:effectLst/>
                <a:latin typeface="+mn-lt"/>
                <a:ea typeface="+mn-ea"/>
                <a:cs typeface="+mn-cs"/>
              </a:rPr>
              <a:t> applications – pay attention to the evaluation! So MANY applicants do a lousy job here that your application will STAND OUT if you do a good job in this area! I am not kidding!!!</a:t>
            </a:r>
            <a:endParaRPr lang="en-US" sz="1200" b="0" kern="1200" dirty="0" smtClean="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23</a:t>
            </a:fld>
            <a:endParaRPr lang="en-US" dirty="0"/>
          </a:p>
        </p:txBody>
      </p:sp>
    </p:spTree>
    <p:extLst>
      <p:ext uri="{BB962C8B-B14F-4D97-AF65-F5344CB8AC3E}">
        <p14:creationId xmlns:p14="http://schemas.microsoft.com/office/powerpoint/2010/main" val="19552178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24</a:t>
            </a:fld>
            <a:endParaRPr lang="en-US" dirty="0"/>
          </a:p>
        </p:txBody>
      </p:sp>
    </p:spTree>
    <p:extLst>
      <p:ext uri="{BB962C8B-B14F-4D97-AF65-F5344CB8AC3E}">
        <p14:creationId xmlns:p14="http://schemas.microsoft.com/office/powerpoint/2010/main" val="20692210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Budget and narrative don’t agree - this will immediately get your application on the “reject” pile.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reviewers have to flip</a:t>
            </a:r>
            <a:r>
              <a:rPr lang="en-US" sz="1200" kern="1200" baseline="0" dirty="0" smtClean="0">
                <a:solidFill>
                  <a:schemeClr val="tx1"/>
                </a:solidFill>
                <a:effectLst/>
                <a:latin typeface="+mn-lt"/>
                <a:ea typeface="+mn-ea"/>
                <a:cs typeface="+mn-cs"/>
              </a:rPr>
              <a:t> back and forth between these two sections to figure out what the money will be spent for – your application is losing credibility. Don’t force reviewers to have to dig for this information.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Often – the budget is where the REAL story of what the grant is for will come out. We pay a LOT of attention to the budget because often things show up there that are not mentioned anywhere else! Unallowable expenses for instance….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25</a:t>
            </a:fld>
            <a:endParaRPr lang="en-US" dirty="0"/>
          </a:p>
        </p:txBody>
      </p:sp>
    </p:spTree>
    <p:extLst>
      <p:ext uri="{BB962C8B-B14F-4D97-AF65-F5344CB8AC3E}">
        <p14:creationId xmlns:p14="http://schemas.microsoft.com/office/powerpoint/2010/main" val="19552178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26</a:t>
            </a:fld>
            <a:endParaRPr lang="en-US" dirty="0"/>
          </a:p>
        </p:txBody>
      </p:sp>
    </p:spTree>
    <p:extLst>
      <p:ext uri="{BB962C8B-B14F-4D97-AF65-F5344CB8AC3E}">
        <p14:creationId xmlns:p14="http://schemas.microsoft.com/office/powerpoint/2010/main" val="8398389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that big pile of applications that reviewers have to plow through?</a:t>
            </a:r>
            <a:r>
              <a:rPr lang="en-US" baseline="0" dirty="0" smtClean="0"/>
              <a:t> Keep It Simple!</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Flowery writing, $300 words, lots of repetition, obfuscation are</a:t>
            </a:r>
            <a:r>
              <a:rPr lang="en-US" sz="1200" kern="1200" baseline="0" dirty="0" smtClean="0">
                <a:solidFill>
                  <a:schemeClr val="tx1"/>
                </a:solidFill>
                <a:effectLst/>
                <a:latin typeface="+mn-lt"/>
                <a:ea typeface="+mn-ea"/>
                <a:cs typeface="+mn-cs"/>
              </a:rPr>
              <a:t> BAD!</a:t>
            </a:r>
            <a:r>
              <a:rPr lang="en-US" sz="1200" kern="1200" dirty="0" smtClean="0">
                <a:solidFill>
                  <a:schemeClr val="tx1"/>
                </a:solidFill>
                <a:effectLst/>
                <a:latin typeface="+mn-lt"/>
                <a:ea typeface="+mn-ea"/>
                <a:cs typeface="+mn-cs"/>
              </a:rPr>
              <a:t> This wears out the reviewers and makes them tired and cranky. If your application riles</a:t>
            </a:r>
            <a:r>
              <a:rPr lang="en-US" sz="1200" kern="1200" baseline="0" dirty="0" smtClean="0">
                <a:solidFill>
                  <a:schemeClr val="tx1"/>
                </a:solidFill>
                <a:effectLst/>
                <a:latin typeface="+mn-lt"/>
                <a:ea typeface="+mn-ea"/>
                <a:cs typeface="+mn-cs"/>
              </a:rPr>
              <a:t> them up they are more likely to reject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Simple and clear is best.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Often weak projects try</a:t>
            </a:r>
            <a:r>
              <a:rPr lang="en-US" sz="1200" kern="1200" baseline="0" dirty="0" smtClean="0">
                <a:solidFill>
                  <a:schemeClr val="tx1"/>
                </a:solidFill>
                <a:effectLst/>
                <a:latin typeface="+mn-lt"/>
                <a:ea typeface="+mn-ea"/>
                <a:cs typeface="+mn-cs"/>
              </a:rPr>
              <a:t> to cover up their essential faults with flowery writing and repetition! (Avoid repetition like the plague!!!) These can be triggers to reviewers to pay closer attention to the application because they suspect there may be a problem with that project. (Remember – these people have seen it all!) Just because you are GIVEN 10 pages for your application – do NOT feel that you have to fill all 10 pages!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27</a:t>
            </a:fld>
            <a:endParaRPr lang="en-US" dirty="0"/>
          </a:p>
        </p:txBody>
      </p:sp>
    </p:spTree>
    <p:extLst>
      <p:ext uri="{BB962C8B-B14F-4D97-AF65-F5344CB8AC3E}">
        <p14:creationId xmlns:p14="http://schemas.microsoft.com/office/powerpoint/2010/main" val="19552178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28</a:t>
            </a:fld>
            <a:endParaRPr lang="en-US" dirty="0"/>
          </a:p>
        </p:txBody>
      </p:sp>
    </p:spTree>
    <p:extLst>
      <p:ext uri="{BB962C8B-B14F-4D97-AF65-F5344CB8AC3E}">
        <p14:creationId xmlns:p14="http://schemas.microsoft.com/office/powerpoint/2010/main" val="6642572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Sloppy application, no spell check used, there are grammatical mistakes.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Reviewers conclude that you must not care much about your project if you cannot be bothered to submit a clean application. Also – just</a:t>
            </a:r>
            <a:r>
              <a:rPr lang="en-US" sz="1200" kern="1200" baseline="0" dirty="0" smtClean="0">
                <a:solidFill>
                  <a:schemeClr val="tx1"/>
                </a:solidFill>
                <a:effectLst/>
                <a:latin typeface="+mn-lt"/>
                <a:ea typeface="+mn-ea"/>
                <a:cs typeface="+mn-cs"/>
              </a:rPr>
              <a:t> because you have a good track record with a granting agency – don’t assume you can get away with a </a:t>
            </a:r>
            <a:r>
              <a:rPr lang="en-US" sz="1200" kern="1200" baseline="0" smtClean="0">
                <a:solidFill>
                  <a:schemeClr val="tx1"/>
                </a:solidFill>
                <a:effectLst/>
                <a:latin typeface="+mn-lt"/>
                <a:ea typeface="+mn-ea"/>
                <a:cs typeface="+mn-cs"/>
              </a:rPr>
              <a:t>substandard application.</a:t>
            </a:r>
            <a:endParaRPr lang="en-US" sz="1200" kern="120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29</a:t>
            </a:fld>
            <a:endParaRPr lang="en-US" dirty="0"/>
          </a:p>
        </p:txBody>
      </p:sp>
    </p:spTree>
    <p:extLst>
      <p:ext uri="{BB962C8B-B14F-4D97-AF65-F5344CB8AC3E}">
        <p14:creationId xmlns:p14="http://schemas.microsoft.com/office/powerpoint/2010/main" val="1955217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3</a:t>
            </a:fld>
            <a:endParaRPr lang="en-US" dirty="0"/>
          </a:p>
        </p:txBody>
      </p:sp>
    </p:spTree>
    <p:extLst>
      <p:ext uri="{BB962C8B-B14F-4D97-AF65-F5344CB8AC3E}">
        <p14:creationId xmlns:p14="http://schemas.microsoft.com/office/powerpoint/2010/main" val="26754612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30</a:t>
            </a:fld>
            <a:endParaRPr lang="en-US" dirty="0"/>
          </a:p>
        </p:txBody>
      </p:sp>
    </p:spTree>
    <p:extLst>
      <p:ext uri="{BB962C8B-B14F-4D97-AF65-F5344CB8AC3E}">
        <p14:creationId xmlns:p14="http://schemas.microsoft.com/office/powerpoint/2010/main" val="39160202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31</a:t>
            </a:fld>
            <a:endParaRPr lang="en-US" dirty="0"/>
          </a:p>
        </p:txBody>
      </p:sp>
    </p:spTree>
    <p:extLst>
      <p:ext uri="{BB962C8B-B14F-4D97-AF65-F5344CB8AC3E}">
        <p14:creationId xmlns:p14="http://schemas.microsoft.com/office/powerpoint/2010/main" val="32870405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32</a:t>
            </a:fld>
            <a:endParaRPr lang="en-US" dirty="0"/>
          </a:p>
        </p:txBody>
      </p:sp>
    </p:spTree>
    <p:extLst>
      <p:ext uri="{BB962C8B-B14F-4D97-AF65-F5344CB8AC3E}">
        <p14:creationId xmlns:p14="http://schemas.microsoft.com/office/powerpoint/2010/main" val="40760900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33</a:t>
            </a:fld>
            <a:endParaRPr lang="en-US" dirty="0"/>
          </a:p>
        </p:txBody>
      </p:sp>
    </p:spTree>
    <p:extLst>
      <p:ext uri="{BB962C8B-B14F-4D97-AF65-F5344CB8AC3E}">
        <p14:creationId xmlns:p14="http://schemas.microsoft.com/office/powerpoint/2010/main" val="39978493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34</a:t>
            </a:fld>
            <a:endParaRPr lang="en-US" dirty="0"/>
          </a:p>
        </p:txBody>
      </p:sp>
    </p:spTree>
    <p:extLst>
      <p:ext uri="{BB962C8B-B14F-4D97-AF65-F5344CB8AC3E}">
        <p14:creationId xmlns:p14="http://schemas.microsoft.com/office/powerpoint/2010/main" val="714637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Reviewers are faced</a:t>
            </a:r>
            <a:r>
              <a:rPr lang="en-US" baseline="0" dirty="0" smtClean="0"/>
              <a:t> with a big pile of reviews to read – they LOVE if a grant doesn’t fit the category because they can STOP reading right there. It doesn’t matter how good the application is – it will be rejected. Example – asking for funds to renovate space when that isn’t allowed. </a:t>
            </a:r>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4</a:t>
            </a:fld>
            <a:endParaRPr lang="en-US" dirty="0"/>
          </a:p>
        </p:txBody>
      </p:sp>
    </p:spTree>
    <p:extLst>
      <p:ext uri="{BB962C8B-B14F-4D97-AF65-F5344CB8AC3E}">
        <p14:creationId xmlns:p14="http://schemas.microsoft.com/office/powerpoint/2010/main" val="1955217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5</a:t>
            </a:fld>
            <a:endParaRPr lang="en-US" dirty="0"/>
          </a:p>
        </p:txBody>
      </p:sp>
    </p:spTree>
    <p:extLst>
      <p:ext uri="{BB962C8B-B14F-4D97-AF65-F5344CB8AC3E}">
        <p14:creationId xmlns:p14="http://schemas.microsoft.com/office/powerpoint/2010/main" val="1184792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essential to have a clear project mission statement and understandable outcomes. Reviewers should not have to re-read sentences to parse out what the meaning is. If the project can’t be defined in simple terms</a:t>
            </a:r>
            <a:r>
              <a:rPr lang="en-US" sz="1200" kern="1200" baseline="0" dirty="0" smtClean="0">
                <a:solidFill>
                  <a:schemeClr val="tx1"/>
                </a:solidFill>
                <a:effectLst/>
                <a:latin typeface="+mn-lt"/>
                <a:ea typeface="+mn-ea"/>
                <a:cs typeface="+mn-cs"/>
              </a:rPr>
              <a:t> then reviewers get suspicious. They DO see applications that are all “smoke and mirrors” where the writers are throwing around acronyms or other arcane terms. Sometimes they do this to a) prove their expertise or to b) cow reviewers into approving the application because they don’t think they are expert enough to understand the project.  So sometimes the project is poorly defined ON PURPOSE!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Target audience should be defined – NOT “general public.”</a:t>
            </a:r>
          </a:p>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6</a:t>
            </a:fld>
            <a:endParaRPr lang="en-US" dirty="0"/>
          </a:p>
        </p:txBody>
      </p:sp>
    </p:spTree>
    <p:extLst>
      <p:ext uri="{BB962C8B-B14F-4D97-AF65-F5344CB8AC3E}">
        <p14:creationId xmlns:p14="http://schemas.microsoft.com/office/powerpoint/2010/main" val="1955217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7</a:t>
            </a:fld>
            <a:endParaRPr lang="en-US" dirty="0"/>
          </a:p>
        </p:txBody>
      </p:sp>
    </p:spTree>
    <p:extLst>
      <p:ext uri="{BB962C8B-B14F-4D97-AF65-F5344CB8AC3E}">
        <p14:creationId xmlns:p14="http://schemas.microsoft.com/office/powerpoint/2010/main" val="2339146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8</a:t>
            </a:fld>
            <a:endParaRPr lang="en-US" dirty="0"/>
          </a:p>
        </p:txBody>
      </p:sp>
    </p:spTree>
    <p:extLst>
      <p:ext uri="{BB962C8B-B14F-4D97-AF65-F5344CB8AC3E}">
        <p14:creationId xmlns:p14="http://schemas.microsoft.com/office/powerpoint/2010/main" val="1516226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36AAE5-88A9-42E2-9F80-CEF42437FCD2}" type="slidenum">
              <a:rPr lang="en-US" smtClean="0"/>
              <a:pPr/>
              <a:t>9</a:t>
            </a:fld>
            <a:endParaRPr lang="en-US" dirty="0"/>
          </a:p>
        </p:txBody>
      </p:sp>
    </p:spTree>
    <p:extLst>
      <p:ext uri="{BB962C8B-B14F-4D97-AF65-F5344CB8AC3E}">
        <p14:creationId xmlns:p14="http://schemas.microsoft.com/office/powerpoint/2010/main" val="41077071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17" descr="slnc-logo-birdonly.png"/>
          <p:cNvPicPr>
            <a:picLocks noChangeAspect="1"/>
          </p:cNvPicPr>
          <p:nvPr/>
        </p:nvPicPr>
        <p:blipFill>
          <a:blip r:embed="rId2" cstate="print"/>
          <a:srcRect/>
          <a:stretch>
            <a:fillRect/>
          </a:stretch>
        </p:blipFill>
        <p:spPr bwMode="auto">
          <a:xfrm>
            <a:off x="0" y="0"/>
            <a:ext cx="1504950" cy="1562100"/>
          </a:xfrm>
          <a:prstGeom prst="rect">
            <a:avLst/>
          </a:prstGeom>
          <a:noFill/>
          <a:ln w="9525">
            <a:noFill/>
            <a:miter lim="800000"/>
            <a:headEnd/>
            <a:tailEnd/>
          </a:ln>
        </p:spPr>
      </p:pic>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7"/>
          <p:cNvSpPr>
            <a:spLocks noGrp="1"/>
          </p:cNvSpPr>
          <p:nvPr>
            <p:ph type="dt" sz="half" idx="10"/>
          </p:nvPr>
        </p:nvSpPr>
        <p:spPr>
          <a:xfrm>
            <a:off x="6400800" y="6354763"/>
            <a:ext cx="2286000" cy="366712"/>
          </a:xfrm>
        </p:spPr>
        <p:txBody>
          <a:bodyPr/>
          <a:lstStyle>
            <a:lvl1pPr>
              <a:defRPr sz="1400"/>
            </a:lvl1pPr>
          </a:lstStyle>
          <a:p>
            <a:fld id="{AF1C6E8B-1808-4928-919B-44E48E01EDEB}" type="datetime1">
              <a:rPr lang="en-US" smtClean="0"/>
              <a:pPr/>
              <a:t>2/19/2015</a:t>
            </a:fld>
            <a:endParaRPr lang="en-US" dirty="0"/>
          </a:p>
        </p:txBody>
      </p:sp>
      <p:sp>
        <p:nvSpPr>
          <p:cNvPr id="12" name="Footer Placeholder 16"/>
          <p:cNvSpPr>
            <a:spLocks noGrp="1"/>
          </p:cNvSpPr>
          <p:nvPr>
            <p:ph type="ftr" sz="quarter" idx="11"/>
          </p:nvPr>
        </p:nvSpPr>
        <p:spPr>
          <a:xfrm>
            <a:off x="2898775" y="6354763"/>
            <a:ext cx="3475038" cy="366712"/>
          </a:xfrm>
        </p:spPr>
        <p:txBody>
          <a:bodyPr/>
          <a:lstStyle>
            <a:lvl1pPr>
              <a:defRPr/>
            </a:lvl1pPr>
          </a:lstStyle>
          <a:p>
            <a:endParaRPr lang="en-US" dirty="0"/>
          </a:p>
        </p:txBody>
      </p:sp>
      <p:sp>
        <p:nvSpPr>
          <p:cNvPr id="13" name="Slide Number Placeholder 28"/>
          <p:cNvSpPr>
            <a:spLocks noGrp="1"/>
          </p:cNvSpPr>
          <p:nvPr>
            <p:ph type="sldNum" sz="quarter" idx="12"/>
          </p:nvPr>
        </p:nvSpPr>
        <p:spPr>
          <a:xfrm>
            <a:off x="1216025" y="6354763"/>
            <a:ext cx="1219200" cy="366712"/>
          </a:xfrm>
        </p:spPr>
        <p:txBody>
          <a:bodyPr/>
          <a:lstStyle>
            <a:lvl1pPr>
              <a:defRPr/>
            </a:lvl1pPr>
          </a:lstStyle>
          <a:p>
            <a:fld id="{E133C276-4042-496D-928C-9B89E1D16C9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11" descr="slnc-logo-birdonly.png"/>
          <p:cNvPicPr>
            <a:picLocks noChangeAspect="1"/>
          </p:cNvPicPr>
          <p:nvPr/>
        </p:nvPicPr>
        <p:blipFill>
          <a:blip r:embed="rId2" cstate="print"/>
          <a:srcRect/>
          <a:stretch>
            <a:fillRect/>
          </a:stretch>
        </p:blipFill>
        <p:spPr bwMode="auto">
          <a:xfrm>
            <a:off x="8186738" y="76200"/>
            <a:ext cx="881062" cy="9144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6B38C121-DD48-4984-B269-881F866D77F0}" type="datetime1">
              <a:rPr lang="en-US" smtClean="0"/>
              <a:pPr/>
              <a:t>2/19/2015</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E133C276-4042-496D-928C-9B89E1D16C9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4175325A-F653-4054-9E8A-B6135FFBA556}" type="datetime1">
              <a:rPr lang="en-US" smtClean="0"/>
              <a:pPr/>
              <a:t>2/19/2015</a:t>
            </a:fld>
            <a:endParaRPr lang="en-US" dirty="0"/>
          </a:p>
        </p:txBody>
      </p:sp>
      <p:sp>
        <p:nvSpPr>
          <p:cNvPr id="8" name="Footer Placeholder 4"/>
          <p:cNvSpPr>
            <a:spLocks noGrp="1"/>
          </p:cNvSpPr>
          <p:nvPr>
            <p:ph type="ftr" sz="quarter" idx="11"/>
          </p:nvPr>
        </p:nvSpPr>
        <p:spPr/>
        <p:txBody>
          <a:bodyPr/>
          <a:lstStyle>
            <a:lvl1pPr>
              <a:defRPr/>
            </a:lvl1pPr>
          </a:lstStyle>
          <a:p>
            <a:endParaRPr lang="en-US" dirty="0"/>
          </a:p>
        </p:txBody>
      </p:sp>
      <p:sp>
        <p:nvSpPr>
          <p:cNvPr id="9" name="Slide Number Placeholder 5"/>
          <p:cNvSpPr>
            <a:spLocks noGrp="1"/>
          </p:cNvSpPr>
          <p:nvPr>
            <p:ph type="sldNum" sz="quarter" idx="12"/>
          </p:nvPr>
        </p:nvSpPr>
        <p:spPr/>
        <p:txBody>
          <a:bodyPr/>
          <a:lstStyle>
            <a:lvl1pPr>
              <a:defRPr/>
            </a:lvl1pPr>
          </a:lstStyle>
          <a:p>
            <a:fld id="{E133C276-4042-496D-928C-9B89E1D16C9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1" descr="slnc-logo-birdonly.png"/>
          <p:cNvPicPr>
            <a:picLocks noChangeAspect="1"/>
          </p:cNvPicPr>
          <p:nvPr/>
        </p:nvPicPr>
        <p:blipFill>
          <a:blip r:embed="rId2" cstate="print"/>
          <a:srcRect/>
          <a:stretch>
            <a:fillRect/>
          </a:stretch>
        </p:blipFill>
        <p:spPr bwMode="auto">
          <a:xfrm>
            <a:off x="8186738" y="76200"/>
            <a:ext cx="881062" cy="914400"/>
          </a:xfrm>
          <a:prstGeom prst="rect">
            <a:avLst/>
          </a:prstGeom>
          <a:noFill/>
          <a:ln w="9525">
            <a:noFill/>
            <a:miter lim="800000"/>
            <a:headEnd/>
            <a:tailEnd/>
          </a:ln>
        </p:spPr>
      </p:pic>
      <p:sp>
        <p:nvSpPr>
          <p:cNvPr id="2" name="Title 1"/>
          <p:cNvSpPr>
            <a:spLocks noGrp="1"/>
          </p:cNvSpPr>
          <p:nvPr>
            <p:ph type="title"/>
          </p:nvPr>
        </p:nvSpPr>
        <p:spPr>
          <a:xfrm>
            <a:off x="685800" y="533400"/>
            <a:ext cx="7494104" cy="381000"/>
          </a:xfrm>
        </p:spPr>
        <p:txBody>
          <a:bodyPr>
            <a:noAutofit/>
          </a:bodyPr>
          <a:lstStyle>
            <a:lvl1pPr algn="r">
              <a:defRPr sz="2000" spc="300"/>
            </a:lvl1pPr>
          </a:lstStyle>
          <a:p>
            <a:r>
              <a:rPr lang="en-US" smtClean="0"/>
              <a:t>Click to edit Master title style</a:t>
            </a:r>
            <a:endParaRPr lang="en-US" dirty="0"/>
          </a:p>
        </p:txBody>
      </p:sp>
      <p:sp>
        <p:nvSpPr>
          <p:cNvPr id="8" name="Content Placeholder 7"/>
          <p:cNvSpPr>
            <a:spLocks noGrp="1"/>
          </p:cNvSpPr>
          <p:nvPr>
            <p:ph sz="quarter" idx="1"/>
          </p:nvPr>
        </p:nvSpPr>
        <p:spPr>
          <a:xfrm>
            <a:off x="457200" y="1600200"/>
            <a:ext cx="8229600" cy="455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27209064-7EAA-4005-B3F9-FEDBCA336483}" type="datetime1">
              <a:rPr lang="en-US" smtClean="0"/>
              <a:pPr/>
              <a:t>2/19/2015</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E133C276-4042-496D-928C-9B89E1D16C9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fld id="{C697C1B1-32EE-4433-A302-3FE297021174}" type="datetime1">
              <a:rPr lang="en-US" smtClean="0"/>
              <a:pPr/>
              <a:t>2/19/2015</a:t>
            </a:fld>
            <a:endParaRPr lang="en-US" dirty="0"/>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endParaRPr lang="en-US" dirty="0"/>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fld id="{E133C276-4042-496D-928C-9B89E1D16C9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1" descr="slnc-logo-birdonly.png"/>
          <p:cNvPicPr>
            <a:picLocks noChangeAspect="1"/>
          </p:cNvPicPr>
          <p:nvPr/>
        </p:nvPicPr>
        <p:blipFill>
          <a:blip r:embed="rId2" cstate="print"/>
          <a:srcRect/>
          <a:stretch>
            <a:fillRect/>
          </a:stretch>
        </p:blipFill>
        <p:spPr bwMode="auto">
          <a:xfrm>
            <a:off x="8186738" y="76200"/>
            <a:ext cx="881062" cy="914400"/>
          </a:xfrm>
          <a:prstGeom prst="rect">
            <a:avLst/>
          </a:prstGeom>
          <a:noFill/>
          <a:ln w="9525">
            <a:noFill/>
            <a:miter lim="800000"/>
            <a:headEnd/>
            <a:tailEnd/>
          </a:ln>
        </p:spPr>
      </p:pic>
      <p:sp>
        <p:nvSpPr>
          <p:cNvPr id="2" name="Title 1"/>
          <p:cNvSpPr>
            <a:spLocks noGrp="1"/>
          </p:cNvSpPr>
          <p:nvPr>
            <p:ph type="title"/>
          </p:nvPr>
        </p:nvSpPr>
        <p:spPr>
          <a:xfrm>
            <a:off x="457200" y="495692"/>
            <a:ext cx="7772400" cy="381000"/>
          </a:xfrm>
        </p:spPr>
        <p:txBody>
          <a:bodyPr/>
          <a:lstStyle>
            <a:lvl1pPr algn="r">
              <a:defRPr sz="2000" spc="300"/>
            </a:lvl1pPr>
          </a:lstStyle>
          <a:p>
            <a:r>
              <a:rPr lang="en-US" smtClean="0"/>
              <a:t>Click to edit Master title style</a:t>
            </a:r>
            <a:endParaRPr lang="en-US" dirty="0"/>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fld id="{D0C6247F-5391-4C0A-ACF5-F94C07DD0390}" type="datetime1">
              <a:rPr lang="en-US" smtClean="0"/>
              <a:pPr/>
              <a:t>2/19/2015</a:t>
            </a:fld>
            <a:endParaRPr lang="en-US" dirty="0"/>
          </a:p>
        </p:txBody>
      </p:sp>
      <p:sp>
        <p:nvSpPr>
          <p:cNvPr id="7" name="Footer Placeholder 5"/>
          <p:cNvSpPr>
            <a:spLocks noGrp="1"/>
          </p:cNvSpPr>
          <p:nvPr>
            <p:ph type="ftr" sz="quarter" idx="11"/>
          </p:nvPr>
        </p:nvSpPr>
        <p:spPr/>
        <p:txBody>
          <a:bodyPr/>
          <a:lstStyle>
            <a:lvl1pPr>
              <a:defRPr/>
            </a:lvl1pPr>
          </a:lstStyle>
          <a:p>
            <a:endParaRPr lang="en-US" dirty="0"/>
          </a:p>
        </p:txBody>
      </p:sp>
      <p:sp>
        <p:nvSpPr>
          <p:cNvPr id="8" name="Slide Number Placeholder 6"/>
          <p:cNvSpPr>
            <a:spLocks noGrp="1"/>
          </p:cNvSpPr>
          <p:nvPr>
            <p:ph type="sldNum" sz="quarter" idx="12"/>
          </p:nvPr>
        </p:nvSpPr>
        <p:spPr/>
        <p:txBody>
          <a:bodyPr/>
          <a:lstStyle>
            <a:lvl1pPr>
              <a:defRPr/>
            </a:lvl1pPr>
          </a:lstStyle>
          <a:p>
            <a:fld id="{E133C276-4042-496D-928C-9B89E1D16C9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11" descr="slnc-logo-birdonly.png"/>
          <p:cNvPicPr>
            <a:picLocks noChangeAspect="1"/>
          </p:cNvPicPr>
          <p:nvPr/>
        </p:nvPicPr>
        <p:blipFill>
          <a:blip r:embed="rId2" cstate="print"/>
          <a:srcRect/>
          <a:stretch>
            <a:fillRect/>
          </a:stretch>
        </p:blipFill>
        <p:spPr bwMode="auto">
          <a:xfrm>
            <a:off x="8186738" y="76200"/>
            <a:ext cx="881062" cy="914400"/>
          </a:xfrm>
          <a:prstGeom prst="rect">
            <a:avLst/>
          </a:prstGeom>
          <a:noFill/>
          <a:ln w="9525">
            <a:noFill/>
            <a:miter lim="800000"/>
            <a:headEnd/>
            <a:tailEnd/>
          </a:ln>
        </p:spPr>
      </p:pic>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fld id="{53AFB51C-FFE6-477E-A9C6-B218220676B2}" type="datetime1">
              <a:rPr lang="en-US" smtClean="0"/>
              <a:pPr/>
              <a:t>2/19/2015</a:t>
            </a:fld>
            <a:endParaRPr lang="en-US" dirty="0"/>
          </a:p>
        </p:txBody>
      </p:sp>
      <p:sp>
        <p:nvSpPr>
          <p:cNvPr id="9" name="Footer Placeholder 7"/>
          <p:cNvSpPr>
            <a:spLocks noGrp="1"/>
          </p:cNvSpPr>
          <p:nvPr>
            <p:ph type="ftr" sz="quarter" idx="11"/>
          </p:nvPr>
        </p:nvSpPr>
        <p:spPr/>
        <p:txBody>
          <a:bodyPr/>
          <a:lstStyle>
            <a:lvl1pPr>
              <a:defRPr/>
            </a:lvl1pPr>
          </a:lstStyle>
          <a:p>
            <a:endParaRPr lang="en-US" dirty="0"/>
          </a:p>
        </p:txBody>
      </p:sp>
      <p:sp>
        <p:nvSpPr>
          <p:cNvPr id="10" name="Slide Number Placeholder 8"/>
          <p:cNvSpPr>
            <a:spLocks noGrp="1"/>
          </p:cNvSpPr>
          <p:nvPr>
            <p:ph type="sldNum" sz="quarter" idx="12"/>
          </p:nvPr>
        </p:nvSpPr>
        <p:spPr/>
        <p:txBody>
          <a:bodyPr/>
          <a:lstStyle>
            <a:lvl1pPr>
              <a:defRPr/>
            </a:lvl1pPr>
          </a:lstStyle>
          <a:p>
            <a:fld id="{E133C276-4042-496D-928C-9B89E1D16C9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4" descr="slnc-logo-birdonly.png"/>
          <p:cNvPicPr>
            <a:picLocks noChangeAspect="1"/>
          </p:cNvPicPr>
          <p:nvPr/>
        </p:nvPicPr>
        <p:blipFill>
          <a:blip r:embed="rId2" cstate="print"/>
          <a:srcRect/>
          <a:stretch>
            <a:fillRect/>
          </a:stretch>
        </p:blipFill>
        <p:spPr bwMode="auto">
          <a:xfrm>
            <a:off x="8186738" y="76200"/>
            <a:ext cx="881062" cy="914400"/>
          </a:xfrm>
          <a:prstGeom prst="rect">
            <a:avLst/>
          </a:prstGeom>
          <a:noFill/>
          <a:ln w="9525">
            <a:noFill/>
            <a:miter lim="800000"/>
            <a:headEnd/>
            <a:tailEnd/>
          </a:ln>
        </p:spPr>
      </p:pic>
      <p:sp>
        <p:nvSpPr>
          <p:cNvPr id="2" name="Title 1"/>
          <p:cNvSpPr>
            <a:spLocks noGrp="1"/>
          </p:cNvSpPr>
          <p:nvPr>
            <p:ph type="title"/>
          </p:nvPr>
        </p:nvSpPr>
        <p:spPr>
          <a:xfrm>
            <a:off x="457200" y="381000"/>
            <a:ext cx="7772400" cy="533400"/>
          </a:xfrm>
        </p:spPr>
        <p:txBody>
          <a:bodyPr/>
          <a:lstStyle>
            <a:lvl1pPr algn="r">
              <a:defRPr sz="2000" spc="300"/>
            </a:lvl1pPr>
          </a:lstStyle>
          <a:p>
            <a:r>
              <a:rPr lang="en-US" smtClean="0"/>
              <a:t>Click to edit Master title style</a:t>
            </a:r>
            <a:endParaRPr lang="en-US" dirty="0"/>
          </a:p>
        </p:txBody>
      </p:sp>
      <p:sp>
        <p:nvSpPr>
          <p:cNvPr id="5" name="Date Placeholder 2"/>
          <p:cNvSpPr>
            <a:spLocks noGrp="1"/>
          </p:cNvSpPr>
          <p:nvPr>
            <p:ph type="dt" sz="half" idx="10"/>
          </p:nvPr>
        </p:nvSpPr>
        <p:spPr/>
        <p:txBody>
          <a:bodyPr/>
          <a:lstStyle>
            <a:lvl1pPr>
              <a:defRPr/>
            </a:lvl1pPr>
          </a:lstStyle>
          <a:p>
            <a:fld id="{16279EFA-AC1D-4B94-A217-EC79545D6E10}" type="datetime1">
              <a:rPr lang="en-US" smtClean="0"/>
              <a:pPr/>
              <a:t>2/19/2015</a:t>
            </a:fld>
            <a:endParaRPr lang="en-US" dirty="0"/>
          </a:p>
        </p:txBody>
      </p:sp>
      <p:sp>
        <p:nvSpPr>
          <p:cNvPr id="6" name="Footer Placeholder 3"/>
          <p:cNvSpPr>
            <a:spLocks noGrp="1"/>
          </p:cNvSpPr>
          <p:nvPr>
            <p:ph type="ftr" sz="quarter" idx="11"/>
          </p:nvPr>
        </p:nvSpPr>
        <p:spPr/>
        <p:txBody>
          <a:bodyPr/>
          <a:lstStyle>
            <a:lvl1pPr>
              <a:defRPr/>
            </a:lvl1pPr>
          </a:lstStyle>
          <a:p>
            <a:endParaRPr lang="en-US" dirty="0"/>
          </a:p>
        </p:txBody>
      </p:sp>
      <p:sp>
        <p:nvSpPr>
          <p:cNvPr id="7" name="Slide Number Placeholder 4"/>
          <p:cNvSpPr>
            <a:spLocks noGrp="1"/>
          </p:cNvSpPr>
          <p:nvPr>
            <p:ph type="sldNum" sz="quarter" idx="12"/>
          </p:nvPr>
        </p:nvSpPr>
        <p:spPr/>
        <p:txBody>
          <a:bodyPr/>
          <a:lstStyle>
            <a:lvl1pPr>
              <a:defRPr/>
            </a:lvl1pPr>
          </a:lstStyle>
          <a:p>
            <a:fld id="{E133C276-4042-496D-928C-9B89E1D16C9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Date Placeholder 1"/>
          <p:cNvSpPr>
            <a:spLocks noGrp="1"/>
          </p:cNvSpPr>
          <p:nvPr>
            <p:ph type="dt" sz="half" idx="10"/>
          </p:nvPr>
        </p:nvSpPr>
        <p:spPr/>
        <p:txBody>
          <a:bodyPr/>
          <a:lstStyle>
            <a:lvl1pPr>
              <a:defRPr/>
            </a:lvl1pPr>
          </a:lstStyle>
          <a:p>
            <a:fld id="{B54B7FE8-EDA0-4C88-AECE-169C8F2392D7}" type="datetime1">
              <a:rPr lang="en-US" smtClean="0"/>
              <a:pPr/>
              <a:t>2/19/2015</a:t>
            </a:fld>
            <a:endParaRPr lang="en-US" dirty="0"/>
          </a:p>
        </p:txBody>
      </p:sp>
      <p:sp>
        <p:nvSpPr>
          <p:cNvPr id="5" name="Footer Placeholder 2"/>
          <p:cNvSpPr>
            <a:spLocks noGrp="1"/>
          </p:cNvSpPr>
          <p:nvPr>
            <p:ph type="ftr" sz="quarter" idx="11"/>
          </p:nvPr>
        </p:nvSpPr>
        <p:spPr/>
        <p:txBody>
          <a:bodyPr/>
          <a:lstStyle>
            <a:lvl1pPr>
              <a:defRPr/>
            </a:lvl1pPr>
          </a:lstStyle>
          <a:p>
            <a:endParaRPr lang="en-US" dirty="0"/>
          </a:p>
        </p:txBody>
      </p:sp>
      <p:sp>
        <p:nvSpPr>
          <p:cNvPr id="6" name="Slide Number Placeholder 3"/>
          <p:cNvSpPr>
            <a:spLocks noGrp="1"/>
          </p:cNvSpPr>
          <p:nvPr>
            <p:ph type="sldNum" sz="quarter" idx="12"/>
          </p:nvPr>
        </p:nvSpPr>
        <p:spPr/>
        <p:txBody>
          <a:bodyPr/>
          <a:lstStyle>
            <a:lvl1pPr>
              <a:defRPr/>
            </a:lvl1pPr>
          </a:lstStyle>
          <a:p>
            <a:fld id="{E133C276-4042-496D-928C-9B89E1D16C9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fld id="{4FDA66C0-79D0-4AB7-8C50-61135D624659}" type="datetime1">
              <a:rPr lang="en-US" smtClean="0"/>
              <a:pPr/>
              <a:t>2/19/2015</a:t>
            </a:fld>
            <a:endParaRPr lang="en-US" dirty="0"/>
          </a:p>
        </p:txBody>
      </p:sp>
      <p:sp>
        <p:nvSpPr>
          <p:cNvPr id="9" name="Footer Placeholder 5"/>
          <p:cNvSpPr>
            <a:spLocks noGrp="1"/>
          </p:cNvSpPr>
          <p:nvPr>
            <p:ph type="ftr" sz="quarter" idx="11"/>
          </p:nvPr>
        </p:nvSpPr>
        <p:spPr/>
        <p:txBody>
          <a:bodyPr/>
          <a:lstStyle>
            <a:lvl1pPr>
              <a:defRPr/>
            </a:lvl1pPr>
          </a:lstStyle>
          <a:p>
            <a:endParaRPr lang="en-US" dirty="0"/>
          </a:p>
        </p:txBody>
      </p:sp>
      <p:sp>
        <p:nvSpPr>
          <p:cNvPr id="10" name="Slide Number Placeholder 6"/>
          <p:cNvSpPr>
            <a:spLocks noGrp="1"/>
          </p:cNvSpPr>
          <p:nvPr>
            <p:ph type="sldNum" sz="quarter" idx="12"/>
          </p:nvPr>
        </p:nvSpPr>
        <p:spPr/>
        <p:txBody>
          <a:bodyPr/>
          <a:lstStyle>
            <a:lvl1pPr>
              <a:defRPr/>
            </a:lvl1pPr>
          </a:lstStyle>
          <a:p>
            <a:fld id="{E133C276-4042-496D-928C-9B89E1D16C9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fld id="{6C740B0B-079F-47D8-AE06-93FA2BEC0D75}" type="datetime1">
              <a:rPr lang="en-US" smtClean="0"/>
              <a:pPr/>
              <a:t>2/19/2015</a:t>
            </a:fld>
            <a:endParaRPr lang="en-US" dirty="0"/>
          </a:p>
        </p:txBody>
      </p:sp>
      <p:sp>
        <p:nvSpPr>
          <p:cNvPr id="9" name="Footer Placeholder 5"/>
          <p:cNvSpPr>
            <a:spLocks noGrp="1"/>
          </p:cNvSpPr>
          <p:nvPr>
            <p:ph type="ftr" sz="quarter" idx="11"/>
          </p:nvPr>
        </p:nvSpPr>
        <p:spPr/>
        <p:txBody>
          <a:bodyPr/>
          <a:lstStyle>
            <a:lvl1pPr>
              <a:defRPr/>
            </a:lvl1pPr>
          </a:lstStyle>
          <a:p>
            <a:endParaRPr lang="en-US" dirty="0"/>
          </a:p>
        </p:txBody>
      </p:sp>
      <p:sp>
        <p:nvSpPr>
          <p:cNvPr id="10" name="Slide Number Placeholder 6"/>
          <p:cNvSpPr>
            <a:spLocks noGrp="1"/>
          </p:cNvSpPr>
          <p:nvPr>
            <p:ph type="sldNum" sz="quarter" idx="12"/>
          </p:nvPr>
        </p:nvSpPr>
        <p:spPr/>
        <p:txBody>
          <a:bodyPr/>
          <a:lstStyle>
            <a:lvl1pPr>
              <a:defRPr/>
            </a:lvl1pPr>
          </a:lstStyle>
          <a:p>
            <a:fld id="{E133C276-4042-496D-928C-9B89E1D16C9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735013" y="304800"/>
            <a:ext cx="7494587" cy="533400"/>
          </a:xfrm>
          <a:prstGeom prst="rect">
            <a:avLst/>
          </a:prstGeom>
        </p:spPr>
        <p:txBody>
          <a:bodyPr vert="horz" anchor="b" anchorCtr="0">
            <a:normAutofit/>
          </a:bodyPr>
          <a:lstStyle/>
          <a:p>
            <a:r>
              <a:rPr lang="en-US" smtClean="0"/>
              <a:t>Click to edit Master title style</a:t>
            </a:r>
            <a:endParaRPr lang="en-US" dirty="0"/>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defRPr>
            </a:lvl1pPr>
          </a:lstStyle>
          <a:p>
            <a:fld id="{D4224CBD-91FD-48C4-9A64-031542B30520}" type="datetime1">
              <a:rPr lang="en-US" smtClean="0"/>
              <a:pPr/>
              <a:t>2/19/2015</a:t>
            </a:fld>
            <a:endParaRPr lang="en-US" dirty="0"/>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defRPr>
            </a:lvl1pPr>
          </a:lstStyle>
          <a:p>
            <a:endParaRPr lang="en-US" dirty="0"/>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defRPr>
            </a:lvl1pPr>
          </a:lstStyle>
          <a:p>
            <a:fld id="{E133C276-4042-496D-928C-9B89E1D16C99}"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34" name="Picture 10" descr="slnc-logo-birdonly.png"/>
          <p:cNvPicPr>
            <a:picLocks noChangeAspect="1"/>
          </p:cNvPicPr>
          <p:nvPr/>
        </p:nvPicPr>
        <p:blipFill>
          <a:blip r:embed="rId13" cstate="print"/>
          <a:srcRect/>
          <a:stretch>
            <a:fillRect/>
          </a:stretch>
        </p:blipFill>
        <p:spPr bwMode="auto">
          <a:xfrm>
            <a:off x="8186738" y="76200"/>
            <a:ext cx="881062"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r" rtl="0" eaLnBrk="1" fontAlgn="base" hangingPunct="1">
        <a:spcBef>
          <a:spcPct val="0"/>
        </a:spcBef>
        <a:spcAft>
          <a:spcPct val="0"/>
        </a:spcAft>
        <a:defRPr sz="2000" kern="1200" spc="300">
          <a:solidFill>
            <a:schemeClr val="tx2"/>
          </a:solidFill>
          <a:latin typeface="+mj-lt"/>
          <a:ea typeface="+mj-ea"/>
          <a:cs typeface="+mj-cs"/>
        </a:defRPr>
      </a:lvl1pPr>
      <a:lvl2pPr algn="r" rtl="0" eaLnBrk="1" fontAlgn="base" hangingPunct="1">
        <a:spcBef>
          <a:spcPct val="0"/>
        </a:spcBef>
        <a:spcAft>
          <a:spcPct val="0"/>
        </a:spcAft>
        <a:defRPr sz="2000">
          <a:solidFill>
            <a:schemeClr val="tx2"/>
          </a:solidFill>
          <a:latin typeface="Corbel" pitchFamily="34" charset="0"/>
        </a:defRPr>
      </a:lvl2pPr>
      <a:lvl3pPr algn="r" rtl="0" eaLnBrk="1" fontAlgn="base" hangingPunct="1">
        <a:spcBef>
          <a:spcPct val="0"/>
        </a:spcBef>
        <a:spcAft>
          <a:spcPct val="0"/>
        </a:spcAft>
        <a:defRPr sz="2000">
          <a:solidFill>
            <a:schemeClr val="tx2"/>
          </a:solidFill>
          <a:latin typeface="Corbel" pitchFamily="34" charset="0"/>
        </a:defRPr>
      </a:lvl3pPr>
      <a:lvl4pPr algn="r" rtl="0" eaLnBrk="1" fontAlgn="base" hangingPunct="1">
        <a:spcBef>
          <a:spcPct val="0"/>
        </a:spcBef>
        <a:spcAft>
          <a:spcPct val="0"/>
        </a:spcAft>
        <a:defRPr sz="2000">
          <a:solidFill>
            <a:schemeClr val="tx2"/>
          </a:solidFill>
          <a:latin typeface="Corbel" pitchFamily="34" charset="0"/>
        </a:defRPr>
      </a:lvl4pPr>
      <a:lvl5pPr algn="r" rtl="0" eaLnBrk="1" fontAlgn="base" hangingPunct="1">
        <a:spcBef>
          <a:spcPct val="0"/>
        </a:spcBef>
        <a:spcAft>
          <a:spcPct val="0"/>
        </a:spcAft>
        <a:defRPr sz="2000">
          <a:solidFill>
            <a:schemeClr val="tx2"/>
          </a:solidFill>
          <a:latin typeface="Corbel" pitchFamily="34" charset="0"/>
        </a:defRPr>
      </a:lvl5pPr>
      <a:lvl6pPr marL="457200" algn="r" rtl="0" eaLnBrk="1" fontAlgn="base" hangingPunct="1">
        <a:spcBef>
          <a:spcPct val="0"/>
        </a:spcBef>
        <a:spcAft>
          <a:spcPct val="0"/>
        </a:spcAft>
        <a:defRPr sz="2000">
          <a:solidFill>
            <a:schemeClr val="tx2"/>
          </a:solidFill>
          <a:latin typeface="Corbel" pitchFamily="34" charset="0"/>
        </a:defRPr>
      </a:lvl6pPr>
      <a:lvl7pPr marL="914400" algn="r" rtl="0" eaLnBrk="1" fontAlgn="base" hangingPunct="1">
        <a:spcBef>
          <a:spcPct val="0"/>
        </a:spcBef>
        <a:spcAft>
          <a:spcPct val="0"/>
        </a:spcAft>
        <a:defRPr sz="2000">
          <a:solidFill>
            <a:schemeClr val="tx2"/>
          </a:solidFill>
          <a:latin typeface="Corbel" pitchFamily="34" charset="0"/>
        </a:defRPr>
      </a:lvl7pPr>
      <a:lvl8pPr marL="1371600" algn="r" rtl="0" eaLnBrk="1" fontAlgn="base" hangingPunct="1">
        <a:spcBef>
          <a:spcPct val="0"/>
        </a:spcBef>
        <a:spcAft>
          <a:spcPct val="0"/>
        </a:spcAft>
        <a:defRPr sz="2000">
          <a:solidFill>
            <a:schemeClr val="tx2"/>
          </a:solidFill>
          <a:latin typeface="Corbel" pitchFamily="34" charset="0"/>
        </a:defRPr>
      </a:lvl8pPr>
      <a:lvl9pPr marL="1828800" algn="r" rtl="0" eaLnBrk="1" fontAlgn="base" hangingPunct="1">
        <a:spcBef>
          <a:spcPct val="0"/>
        </a:spcBef>
        <a:spcAft>
          <a:spcPct val="0"/>
        </a:spcAft>
        <a:defRPr sz="2000">
          <a:solidFill>
            <a:schemeClr val="tx2"/>
          </a:solidFill>
          <a:latin typeface="Corbel" pitchFamily="34" charset="0"/>
        </a:defRPr>
      </a:lvl9pPr>
    </p:titleStyle>
    <p:bodyStyle>
      <a:lvl1pPr marL="273050" indent="-273050" algn="l"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1" fontAlgn="base" hangingPunct="1">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1" fontAlgn="base" hangingPunct="1">
        <a:spcBef>
          <a:spcPts val="400"/>
        </a:spcBef>
        <a:spcAft>
          <a:spcPct val="0"/>
        </a:spcAft>
        <a:buClr>
          <a:srgbClr val="681A27"/>
        </a:buClr>
        <a:buSzPct val="70000"/>
        <a:buFont typeface="Wingdings" pitchFamily="2" charset="2"/>
        <a:buChar char=""/>
        <a:defRPr kern="1200">
          <a:solidFill>
            <a:schemeClr val="tx1"/>
          </a:solidFill>
          <a:latin typeface="+mn-lt"/>
          <a:ea typeface="+mn-ea"/>
          <a:cs typeface="+mn-cs"/>
        </a:defRPr>
      </a:lvl4pPr>
      <a:lvl5pPr marL="1371600" indent="-228600" algn="l" rtl="0" eaLnBrk="1" fontAlgn="base" hangingPunct="1">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hyperlink" Target="http://www.ncpublicschools.org/" TargetMode="External"/><Relationship Id="rId3" Type="http://schemas.openxmlformats.org/officeDocument/2006/relationships/image" Target="../media/image3.jpeg"/><Relationship Id="rId7" Type="http://schemas.openxmlformats.org/officeDocument/2006/relationships/hyperlink" Target="https://desncc.com/deshome"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hyperlink" Target="http://www.osbm.state.nc.us/ncosbm/facts_and_figures/state_data_center.shtm" TargetMode="External"/><Relationship Id="rId5" Type="http://schemas.openxmlformats.org/officeDocument/2006/relationships/hyperlink" Target="http://statelibrary.ncdcr.gov/ghl/resources/statistics.html" TargetMode="External"/><Relationship Id="rId4" Type="http://schemas.openxmlformats.org/officeDocument/2006/relationships/hyperlink" Target="http://www.census.gov/"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censusviewer.com/" TargetMode="External"/><Relationship Id="rId3" Type="http://schemas.openxmlformats.org/officeDocument/2006/relationships/image" Target="../media/image3.jpeg"/><Relationship Id="rId7" Type="http://schemas.openxmlformats.org/officeDocument/2006/relationships/hyperlink" Target="http://www.socialexplorer.com/"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hyperlink" Target="http://www.guidestar.org/" TargetMode="External"/><Relationship Id="rId5" Type="http://schemas.openxmlformats.org/officeDocument/2006/relationships/hyperlink" Target="http://www.nclive.org/" TargetMode="External"/><Relationship Id="rId4" Type="http://schemas.openxmlformats.org/officeDocument/2006/relationships/hyperlink" Target="http://www.ncwiseowl.or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www.ncagr.gov/stats/"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hyperlink" Target="http://kff.org/statedata/" TargetMode="External"/><Relationship Id="rId5" Type="http://schemas.openxmlformats.org/officeDocument/2006/relationships/hyperlink" Target="http://www.usda.gov/wps/portal/usda/usdahome?navid=DATA_STATISTICS" TargetMode="External"/><Relationship Id="rId4" Type="http://schemas.openxmlformats.org/officeDocument/2006/relationships/hyperlink" Target="http://www.usda.gov/wps/portal/usda/usdahome"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s://www.ncdps.gov/Index2.cfm?a=000003,002476"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hyperlink" Target="http://crimereporting.ncdoj.gov/" TargetMode="External"/><Relationship Id="rId5" Type="http://schemas.openxmlformats.org/officeDocument/2006/relationships/hyperlink" Target="http://www.jrsa.org/dvsa-drc/index.html" TargetMode="External"/><Relationship Id="rId4" Type="http://schemas.openxmlformats.org/officeDocument/2006/relationships/hyperlink" Target="http://www.ncdoj.gov/"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hyperlink" Target="http://www.childtrendsdatabank.org/?q=node" TargetMode="External"/><Relationship Id="rId5" Type="http://schemas.openxmlformats.org/officeDocument/2006/relationships/hyperlink" Target="http://www.nccp.org/profiles/NC_profile_6.html" TargetMode="External"/><Relationship Id="rId4" Type="http://schemas.openxmlformats.org/officeDocument/2006/relationships/hyperlink" Target="http://datacenter.kidscount.org/data#NC/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hyperlink" Target="http://www.whitehouse.gov/omb/circulars_a021_2004/" TargetMode="External"/><Relationship Id="rId5" Type="http://schemas.openxmlformats.org/officeDocument/2006/relationships/hyperlink" Target="http://www.whitehouse.gov/omb/circulars_a122_2004/" TargetMode="External"/><Relationship Id="rId4" Type="http://schemas.openxmlformats.org/officeDocument/2006/relationships/hyperlink" Target="http://www.whitehouse.gov/omb/circulars_a087_2004#attb"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www.laurabushfoundation.com/" TargetMode="External"/><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hyperlink" Target="http://ncarts.org/grants/" TargetMode="External"/><Relationship Id="rId5" Type="http://schemas.openxmlformats.org/officeDocument/2006/relationships/hyperlink" Target="http://newscenter.dollargeneral.com/article_display.cfm?article_id=1847" TargetMode="External"/><Relationship Id="rId4" Type="http://schemas.openxmlformats.org/officeDocument/2006/relationships/hyperlink" Target="http://www.ncbrightideas.com/"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www.ezra-jack-keats.org/introduction/" TargetMode="External"/><Relationship Id="rId2" Type="http://schemas.openxmlformats.org/officeDocument/2006/relationships/notesSlide" Target="../notesSlides/notesSlide32.xml"/><Relationship Id="rId1" Type="http://schemas.openxmlformats.org/officeDocument/2006/relationships/slideLayout" Target="../slideLayouts/slideLayout6.xml"/><Relationship Id="rId6" Type="http://schemas.openxmlformats.org/officeDocument/2006/relationships/hyperlink" Target="https://corporate.target.com/corporate-responsibility/grants" TargetMode="External"/><Relationship Id="rId5" Type="http://schemas.openxmlformats.org/officeDocument/2006/relationships/hyperlink" Target="http://www.neafoundation.org/pages/grants-to-educators/" TargetMode="External"/><Relationship Id="rId4" Type="http://schemas.openxmlformats.org/officeDocument/2006/relationships/hyperlink" Target="http://statelibrary.ncdcr.gov/lsta/2012-2013%20Grants.htm"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foundationcenter.org/newsletters/" TargetMode="External"/><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hyperlink" Target="http://www.eschoolnews.com/funding/" TargetMode="External"/><Relationship Id="rId5" Type="http://schemas.openxmlformats.org/officeDocument/2006/relationships/hyperlink" Target="http://www.grantsalert.com/" TargetMode="External"/><Relationship Id="rId4" Type="http://schemas.openxmlformats.org/officeDocument/2006/relationships/hyperlink" Target="http://librarygrants.blogspot.com/"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s://fconline.foundationcenter.org/" TargetMode="External"/><Relationship Id="rId2" Type="http://schemas.openxmlformats.org/officeDocument/2006/relationships/notesSlide" Target="../notesSlides/notesSlide34.xml"/><Relationship Id="rId1" Type="http://schemas.openxmlformats.org/officeDocument/2006/relationships/slideLayout" Target="../slideLayouts/slideLayout6.xml"/><Relationship Id="rId6" Type="http://schemas.openxmlformats.org/officeDocument/2006/relationships/hyperlink" Target="http://www.foundationsearch.com/" TargetMode="External"/><Relationship Id="rId5" Type="http://schemas.openxmlformats.org/officeDocument/2006/relationships/hyperlink" Target="http://www.grantwriters.net/grant-siren.php" TargetMode="External"/><Relationship Id="rId4" Type="http://schemas.openxmlformats.org/officeDocument/2006/relationships/hyperlink" Target="http://grantproseinc.com/grant-alerts-2/"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962400"/>
            <a:ext cx="6858000" cy="990600"/>
          </a:xfrm>
        </p:spPr>
        <p:txBody>
          <a:bodyPr>
            <a:normAutofit/>
          </a:bodyPr>
          <a:lstStyle/>
          <a:p>
            <a:pPr algn="ctr"/>
            <a:r>
              <a:rPr lang="en-US" sz="3600" b="1" dirty="0"/>
              <a:t>Total Grant </a:t>
            </a:r>
            <a:r>
              <a:rPr lang="en-US" sz="3600" b="1" dirty="0" smtClean="0"/>
              <a:t>Makeover</a:t>
            </a:r>
            <a:endParaRPr lang="en-US" sz="3600" dirty="0"/>
          </a:p>
        </p:txBody>
      </p:sp>
      <p:sp>
        <p:nvSpPr>
          <p:cNvPr id="3" name="Subtitle 2"/>
          <p:cNvSpPr>
            <a:spLocks noGrp="1"/>
          </p:cNvSpPr>
          <p:nvPr>
            <p:ph type="subTitle" idx="1"/>
          </p:nvPr>
        </p:nvSpPr>
        <p:spPr>
          <a:xfrm>
            <a:off x="1219200" y="5105400"/>
            <a:ext cx="6858000" cy="533400"/>
          </a:xfrm>
        </p:spPr>
        <p:txBody>
          <a:bodyPr/>
          <a:lstStyle/>
          <a:p>
            <a:r>
              <a:rPr lang="en-US" dirty="0" smtClean="0"/>
              <a:t>February 21, 2015</a:t>
            </a:r>
            <a:endParaRPr lang="en-US" dirty="0"/>
          </a:p>
        </p:txBody>
      </p:sp>
      <p:sp>
        <p:nvSpPr>
          <p:cNvPr id="4" name="Slide Number Placeholder 3"/>
          <p:cNvSpPr>
            <a:spLocks noGrp="1"/>
          </p:cNvSpPr>
          <p:nvPr>
            <p:ph type="sldNum" sz="quarter" idx="12"/>
          </p:nvPr>
        </p:nvSpPr>
        <p:spPr/>
        <p:txBody>
          <a:bodyPr/>
          <a:lstStyle/>
          <a:p>
            <a:fld id="{E133C276-4042-496D-928C-9B89E1D16C99}"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sz="quarter" idx="1"/>
          </p:nvPr>
        </p:nvSpPr>
        <p:spPr/>
        <p:txBody>
          <a:bodyPr/>
          <a:lstStyle/>
          <a:p>
            <a:endParaRPr lang="en-US" sz="3600" dirty="0" smtClean="0"/>
          </a:p>
          <a:p>
            <a:endParaRPr lang="en-US" sz="3600" dirty="0" smtClean="0"/>
          </a:p>
          <a:p>
            <a:endParaRPr lang="en-US" sz="3600" dirty="0"/>
          </a:p>
          <a:p>
            <a:pPr marL="0" indent="0" algn="ctr">
              <a:buNone/>
            </a:pPr>
            <a:r>
              <a:rPr lang="en-US" sz="4000" dirty="0" smtClean="0"/>
              <a:t>Application does not define a project</a:t>
            </a:r>
          </a:p>
        </p:txBody>
      </p:sp>
      <p:sp>
        <p:nvSpPr>
          <p:cNvPr id="4" name="Slide Number Placeholder 3"/>
          <p:cNvSpPr>
            <a:spLocks noGrp="1"/>
          </p:cNvSpPr>
          <p:nvPr>
            <p:ph type="sldNum" sz="quarter" idx="12"/>
          </p:nvPr>
        </p:nvSpPr>
        <p:spPr/>
        <p:txBody>
          <a:bodyPr/>
          <a:lstStyle/>
          <a:p>
            <a:fld id="{E133C276-4042-496D-928C-9B89E1D16C99}" type="slidenum">
              <a:rPr lang="en-US" smtClean="0"/>
              <a:pPr/>
              <a:t>10</a:t>
            </a:fld>
            <a:endParaRPr lang="en-US" dirty="0"/>
          </a:p>
        </p:txBody>
      </p:sp>
    </p:spTree>
    <p:extLst>
      <p:ext uri="{BB962C8B-B14F-4D97-AF65-F5344CB8AC3E}">
        <p14:creationId xmlns:p14="http://schemas.microsoft.com/office/powerpoint/2010/main" val="2874453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4" name="Rectangle 3"/>
          <p:cNvSpPr/>
          <p:nvPr/>
        </p:nvSpPr>
        <p:spPr>
          <a:xfrm>
            <a:off x="228600" y="1371600"/>
            <a:ext cx="8763000" cy="4893647"/>
          </a:xfrm>
          <a:prstGeom prst="rect">
            <a:avLst/>
          </a:prstGeom>
        </p:spPr>
        <p:txBody>
          <a:bodyPr wrap="square">
            <a:spAutoFit/>
          </a:bodyPr>
          <a:lstStyle/>
          <a:p>
            <a:pPr>
              <a:buNone/>
            </a:pPr>
            <a:r>
              <a:rPr lang="en-US" sz="2400" dirty="0" smtClean="0">
                <a:solidFill>
                  <a:schemeClr val="accent3"/>
                </a:solidFill>
                <a:cs typeface="Arial" pitchFamily="34" charset="0"/>
              </a:rPr>
              <a:t>A school or library is generally considered responsible </a:t>
            </a:r>
            <a:r>
              <a:rPr lang="en-US" sz="2400" dirty="0">
                <a:solidFill>
                  <a:schemeClr val="accent3"/>
                </a:solidFill>
                <a:cs typeface="Arial" pitchFamily="34" charset="0"/>
              </a:rPr>
              <a:t>for providing whatever is currently defined as </a:t>
            </a:r>
            <a:r>
              <a:rPr lang="en-US" sz="2400" dirty="0" smtClean="0">
                <a:solidFill>
                  <a:schemeClr val="accent3"/>
                </a:solidFill>
                <a:cs typeface="Arial" pitchFamily="34" charset="0"/>
              </a:rPr>
              <a:t>“standard operating equipment” to deliver basic, mandated services. In the 21</a:t>
            </a:r>
            <a:r>
              <a:rPr lang="en-US" sz="2400" baseline="30000" dirty="0" smtClean="0">
                <a:solidFill>
                  <a:schemeClr val="accent3"/>
                </a:solidFill>
                <a:cs typeface="Arial" pitchFamily="34" charset="0"/>
              </a:rPr>
              <a:t>st</a:t>
            </a:r>
            <a:r>
              <a:rPr lang="en-US" sz="2400" dirty="0" smtClean="0">
                <a:solidFill>
                  <a:schemeClr val="accent3"/>
                </a:solidFill>
                <a:cs typeface="Arial" pitchFamily="34" charset="0"/>
              </a:rPr>
              <a:t> century, this can </a:t>
            </a:r>
            <a:r>
              <a:rPr lang="en-US" sz="2400" dirty="0">
                <a:solidFill>
                  <a:schemeClr val="accent3"/>
                </a:solidFill>
                <a:cs typeface="Arial" pitchFamily="34" charset="0"/>
              </a:rPr>
              <a:t>include computing devices, broadband connectivity, e-readers, digital textbooks, and </a:t>
            </a:r>
            <a:r>
              <a:rPr lang="en-US" sz="2400" dirty="0" smtClean="0">
                <a:solidFill>
                  <a:schemeClr val="accent3"/>
                </a:solidFill>
                <a:cs typeface="Arial" pitchFamily="34" charset="0"/>
              </a:rPr>
              <a:t>access </a:t>
            </a:r>
            <a:r>
              <a:rPr lang="en-US" sz="2400" dirty="0">
                <a:solidFill>
                  <a:schemeClr val="accent3"/>
                </a:solidFill>
                <a:cs typeface="Arial" pitchFamily="34" charset="0"/>
              </a:rPr>
              <a:t>to online </a:t>
            </a:r>
            <a:r>
              <a:rPr lang="en-US" sz="2400" dirty="0" smtClean="0">
                <a:solidFill>
                  <a:schemeClr val="accent3"/>
                </a:solidFill>
                <a:cs typeface="Arial" pitchFamily="34" charset="0"/>
              </a:rPr>
              <a:t>learning resources. </a:t>
            </a:r>
          </a:p>
          <a:p>
            <a:pPr>
              <a:buNone/>
            </a:pPr>
            <a:endParaRPr lang="en-US" sz="2400" dirty="0">
              <a:solidFill>
                <a:schemeClr val="accent3"/>
              </a:solidFill>
              <a:cs typeface="Arial" pitchFamily="34" charset="0"/>
            </a:endParaRPr>
          </a:p>
          <a:p>
            <a:pPr>
              <a:buNone/>
            </a:pPr>
            <a:r>
              <a:rPr lang="en-US" sz="2400" dirty="0" smtClean="0">
                <a:solidFill>
                  <a:schemeClr val="accent3"/>
                </a:solidFill>
                <a:cs typeface="Arial" pitchFamily="34" charset="0"/>
              </a:rPr>
              <a:t>It’s OK to write a grant proposal to purchase “stuff” as long as the “stuff” must be purchased in order to implement a project that responds to unmet needs or expands services beyond the basics. </a:t>
            </a:r>
          </a:p>
          <a:p>
            <a:pPr>
              <a:buNone/>
            </a:pPr>
            <a:endParaRPr lang="en-US" sz="2400" dirty="0">
              <a:solidFill>
                <a:schemeClr val="accent3"/>
              </a:solidFill>
              <a:cs typeface="Arial" pitchFamily="34" charset="0"/>
            </a:endParaRPr>
          </a:p>
          <a:p>
            <a:pPr>
              <a:buNone/>
            </a:pPr>
            <a:r>
              <a:rPr lang="en-US" sz="2400" dirty="0" smtClean="0">
                <a:solidFill>
                  <a:schemeClr val="accent3"/>
                </a:solidFill>
                <a:cs typeface="Arial" pitchFamily="34" charset="0"/>
              </a:rPr>
              <a:t>Funds to purchase standard </a:t>
            </a:r>
            <a:r>
              <a:rPr lang="en-US" sz="2400" dirty="0">
                <a:solidFill>
                  <a:schemeClr val="accent3"/>
                </a:solidFill>
                <a:cs typeface="Arial" pitchFamily="34" charset="0"/>
              </a:rPr>
              <a:t>supplies and materials </a:t>
            </a:r>
            <a:r>
              <a:rPr lang="en-US" sz="2400" dirty="0" smtClean="0">
                <a:solidFill>
                  <a:schemeClr val="accent3"/>
                </a:solidFill>
                <a:cs typeface="Arial" pitchFamily="34" charset="0"/>
              </a:rPr>
              <a:t>for regular classroom or library usage should </a:t>
            </a:r>
            <a:r>
              <a:rPr lang="en-US" sz="2400" dirty="0">
                <a:solidFill>
                  <a:schemeClr val="accent3"/>
                </a:solidFill>
                <a:cs typeface="Arial" pitchFamily="34" charset="0"/>
              </a:rPr>
              <a:t>be </a:t>
            </a:r>
            <a:r>
              <a:rPr lang="en-US" sz="2400" dirty="0" smtClean="0">
                <a:solidFill>
                  <a:schemeClr val="accent3"/>
                </a:solidFill>
                <a:cs typeface="Arial" pitchFamily="34" charset="0"/>
              </a:rPr>
              <a:t>obtained </a:t>
            </a:r>
            <a:r>
              <a:rPr lang="en-US" sz="2400" dirty="0">
                <a:solidFill>
                  <a:schemeClr val="accent3"/>
                </a:solidFill>
                <a:cs typeface="Arial" pitchFamily="34" charset="0"/>
              </a:rPr>
              <a:t>through </a:t>
            </a:r>
            <a:r>
              <a:rPr lang="en-US" sz="2400" dirty="0" smtClean="0">
                <a:solidFill>
                  <a:schemeClr val="accent3"/>
                </a:solidFill>
                <a:cs typeface="Arial" pitchFamily="34" charset="0"/>
              </a:rPr>
              <a:t>allocation, direct solicitation </a:t>
            </a:r>
            <a:r>
              <a:rPr lang="en-US" sz="2400" dirty="0">
                <a:solidFill>
                  <a:schemeClr val="accent3"/>
                </a:solidFill>
                <a:cs typeface="Arial" pitchFamily="34" charset="0"/>
              </a:rPr>
              <a:t>or fund </a:t>
            </a:r>
            <a:r>
              <a:rPr lang="en-US" sz="2400" dirty="0" smtClean="0">
                <a:solidFill>
                  <a:schemeClr val="accent3"/>
                </a:solidFill>
                <a:cs typeface="Arial" pitchFamily="34" charset="0"/>
              </a:rPr>
              <a:t>raising.  </a:t>
            </a:r>
            <a:endParaRPr lang="en-US" sz="2400" dirty="0">
              <a:solidFill>
                <a:schemeClr val="accent3"/>
              </a:solidFill>
              <a:cs typeface="Arial" pitchFamily="34" charset="0"/>
            </a:endParaRPr>
          </a:p>
        </p:txBody>
      </p:sp>
    </p:spTree>
    <p:extLst>
      <p:ext uri="{BB962C8B-B14F-4D97-AF65-F5344CB8AC3E}">
        <p14:creationId xmlns:p14="http://schemas.microsoft.com/office/powerpoint/2010/main" val="2400629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Content Placeholder 2"/>
          <p:cNvSpPr>
            <a:spLocks noGrp="1"/>
          </p:cNvSpPr>
          <p:nvPr>
            <p:ph sz="quarter" idx="1"/>
          </p:nvPr>
        </p:nvSpPr>
        <p:spPr/>
        <p:txBody>
          <a:bodyPr/>
          <a:lstStyle/>
          <a:p>
            <a:endParaRPr lang="en-US" sz="3600" dirty="0" smtClean="0"/>
          </a:p>
          <a:p>
            <a:endParaRPr lang="en-US" sz="3600" dirty="0" smtClean="0"/>
          </a:p>
          <a:p>
            <a:endParaRPr lang="en-US" sz="3600" dirty="0"/>
          </a:p>
          <a:p>
            <a:pPr marL="0" indent="0" algn="ctr">
              <a:buNone/>
            </a:pPr>
            <a:r>
              <a:rPr lang="en-US" sz="4000" dirty="0" smtClean="0"/>
              <a:t>No evidence of need</a:t>
            </a:r>
          </a:p>
        </p:txBody>
      </p:sp>
      <p:sp>
        <p:nvSpPr>
          <p:cNvPr id="4" name="Slide Number Placeholder 3"/>
          <p:cNvSpPr>
            <a:spLocks noGrp="1"/>
          </p:cNvSpPr>
          <p:nvPr>
            <p:ph type="sldNum" sz="quarter" idx="12"/>
          </p:nvPr>
        </p:nvSpPr>
        <p:spPr/>
        <p:txBody>
          <a:bodyPr/>
          <a:lstStyle/>
          <a:p>
            <a:fld id="{E133C276-4042-496D-928C-9B89E1D16C99}" type="slidenum">
              <a:rPr lang="en-US" smtClean="0"/>
              <a:pPr/>
              <a:t>12</a:t>
            </a:fld>
            <a:endParaRPr lang="en-US" dirty="0"/>
          </a:p>
        </p:txBody>
      </p:sp>
    </p:spTree>
    <p:extLst>
      <p:ext uri="{BB962C8B-B14F-4D97-AF65-F5344CB8AC3E}">
        <p14:creationId xmlns:p14="http://schemas.microsoft.com/office/powerpoint/2010/main" val="2874453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4" name="Rectangle 3"/>
          <p:cNvSpPr/>
          <p:nvPr/>
        </p:nvSpPr>
        <p:spPr>
          <a:xfrm>
            <a:off x="152400" y="1447800"/>
            <a:ext cx="8991600" cy="5047536"/>
          </a:xfrm>
          <a:prstGeom prst="rect">
            <a:avLst/>
          </a:prstGeom>
        </p:spPr>
        <p:txBody>
          <a:bodyPr wrap="square">
            <a:spAutoFit/>
          </a:bodyPr>
          <a:lstStyle/>
          <a:p>
            <a:pPr>
              <a:spcBef>
                <a:spcPct val="50000"/>
              </a:spcBef>
              <a:buFontTx/>
              <a:buChar char="•"/>
            </a:pPr>
            <a:r>
              <a:rPr lang="en-US" altLang="en-US" sz="2800" dirty="0" smtClean="0">
                <a:solidFill>
                  <a:schemeClr val="accent3"/>
                </a:solidFill>
              </a:rPr>
              <a:t>Use </a:t>
            </a:r>
            <a:r>
              <a:rPr lang="en-US" altLang="en-US" sz="2800" dirty="0">
                <a:solidFill>
                  <a:schemeClr val="accent3"/>
                </a:solidFill>
              </a:rPr>
              <a:t>authoritative data or research and cite your sources</a:t>
            </a:r>
            <a:r>
              <a:rPr lang="en-US" altLang="en-US" sz="2800" dirty="0" smtClean="0">
                <a:solidFill>
                  <a:schemeClr val="accent3"/>
                </a:solidFill>
              </a:rPr>
              <a:t>.</a:t>
            </a:r>
          </a:p>
          <a:p>
            <a:pPr>
              <a:spcBef>
                <a:spcPct val="50000"/>
              </a:spcBef>
              <a:buFontTx/>
              <a:buChar char="•"/>
            </a:pPr>
            <a:r>
              <a:rPr lang="en-US" altLang="en-US" sz="2800" dirty="0">
                <a:solidFill>
                  <a:schemeClr val="accent3"/>
                </a:solidFill>
              </a:rPr>
              <a:t>Avoid “truisms” that are not backed by data or research. </a:t>
            </a:r>
            <a:endParaRPr lang="en-US" altLang="en-US" sz="2800" dirty="0" smtClean="0">
              <a:solidFill>
                <a:schemeClr val="accent3"/>
              </a:solidFill>
            </a:endParaRPr>
          </a:p>
          <a:p>
            <a:pPr>
              <a:spcBef>
                <a:spcPct val="50000"/>
              </a:spcBef>
              <a:buFontTx/>
              <a:buChar char="•"/>
            </a:pPr>
            <a:r>
              <a:rPr lang="en-US" altLang="en-US" sz="2800" dirty="0" smtClean="0">
                <a:solidFill>
                  <a:schemeClr val="accent3"/>
                </a:solidFill>
              </a:rPr>
              <a:t>Quantify </a:t>
            </a:r>
            <a:r>
              <a:rPr lang="en-US" altLang="en-US" sz="2800" dirty="0">
                <a:solidFill>
                  <a:schemeClr val="accent3"/>
                </a:solidFill>
              </a:rPr>
              <a:t>anything and everything you can. </a:t>
            </a:r>
            <a:endParaRPr lang="en-US" altLang="en-US" sz="2800" dirty="0" smtClean="0">
              <a:solidFill>
                <a:schemeClr val="accent3"/>
              </a:solidFill>
            </a:endParaRPr>
          </a:p>
          <a:p>
            <a:pPr>
              <a:spcBef>
                <a:spcPct val="50000"/>
              </a:spcBef>
              <a:buFontTx/>
              <a:buChar char="•"/>
            </a:pPr>
            <a:r>
              <a:rPr lang="en-US" altLang="en-US" sz="2800" dirty="0" smtClean="0">
                <a:solidFill>
                  <a:schemeClr val="accent3"/>
                </a:solidFill>
              </a:rPr>
              <a:t>Avoid using words like: many, few, several, some, most, all, large, small, little, big, numerous, extensive, majority, minority, periodically, regularly, better, worse, higher, lower.</a:t>
            </a:r>
          </a:p>
          <a:p>
            <a:pPr>
              <a:spcBef>
                <a:spcPct val="50000"/>
              </a:spcBef>
              <a:buFontTx/>
              <a:buChar char="•"/>
            </a:pPr>
            <a:r>
              <a:rPr lang="en-US" altLang="en-US" sz="2800" dirty="0" smtClean="0">
                <a:solidFill>
                  <a:schemeClr val="accent3"/>
                </a:solidFill>
              </a:rPr>
              <a:t>Contextualize local data by comparing with LEA, county, regional, state, national, or global data.</a:t>
            </a:r>
          </a:p>
          <a:p>
            <a:pPr>
              <a:spcBef>
                <a:spcPct val="50000"/>
              </a:spcBef>
              <a:buFontTx/>
              <a:buChar char="•"/>
            </a:pPr>
            <a:endParaRPr lang="en-US" altLang="en-US" sz="2800" dirty="0" smtClean="0">
              <a:solidFill>
                <a:schemeClr val="accent3"/>
              </a:solidFill>
            </a:endParaRPr>
          </a:p>
        </p:txBody>
      </p:sp>
      <p:sp>
        <p:nvSpPr>
          <p:cNvPr id="6" name="TextBox 5"/>
          <p:cNvSpPr txBox="1"/>
          <p:nvPr/>
        </p:nvSpPr>
        <p:spPr>
          <a:xfrm>
            <a:off x="228600" y="304801"/>
            <a:ext cx="7028231" cy="646331"/>
          </a:xfrm>
          <a:prstGeom prst="rect">
            <a:avLst/>
          </a:prstGeom>
          <a:noFill/>
        </p:spPr>
        <p:txBody>
          <a:bodyPr wrap="square" rtlCol="0">
            <a:spAutoFit/>
          </a:bodyPr>
          <a:lstStyle/>
          <a:p>
            <a:r>
              <a:rPr lang="en-US" sz="3600" b="1" dirty="0" smtClean="0">
                <a:solidFill>
                  <a:schemeClr val="accent3"/>
                </a:solidFill>
              </a:rPr>
              <a:t>Profile and Needs Assessment</a:t>
            </a:r>
            <a:endParaRPr lang="en-US" sz="3600" b="1" dirty="0">
              <a:solidFill>
                <a:schemeClr val="accent3"/>
              </a:solidFill>
            </a:endParaRPr>
          </a:p>
        </p:txBody>
      </p:sp>
    </p:spTree>
    <p:extLst>
      <p:ext uri="{BB962C8B-B14F-4D97-AF65-F5344CB8AC3E}">
        <p14:creationId xmlns:p14="http://schemas.microsoft.com/office/powerpoint/2010/main" val="3566962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4" name="Rectangle 3"/>
          <p:cNvSpPr/>
          <p:nvPr/>
        </p:nvSpPr>
        <p:spPr>
          <a:xfrm>
            <a:off x="381000" y="1447800"/>
            <a:ext cx="8366449" cy="5078313"/>
          </a:xfrm>
          <a:prstGeom prst="rect">
            <a:avLst/>
          </a:prstGeom>
        </p:spPr>
        <p:txBody>
          <a:bodyPr wrap="square">
            <a:spAutoFit/>
          </a:bodyPr>
          <a:lstStyle/>
          <a:p>
            <a:pPr>
              <a:spcAft>
                <a:spcPts val="2400"/>
              </a:spcAft>
            </a:pPr>
            <a:r>
              <a:rPr lang="en-US" sz="2800" dirty="0">
                <a:solidFill>
                  <a:schemeClr val="accent3"/>
                </a:solidFill>
                <a:hlinkClick r:id="rId4"/>
              </a:rPr>
              <a:t>http://www.census.gov/</a:t>
            </a:r>
            <a:endParaRPr lang="en-US" sz="2800" dirty="0">
              <a:solidFill>
                <a:schemeClr val="accent3"/>
              </a:solidFill>
            </a:endParaRPr>
          </a:p>
          <a:p>
            <a:pPr>
              <a:spcAft>
                <a:spcPts val="2400"/>
              </a:spcAft>
            </a:pPr>
            <a:r>
              <a:rPr lang="en-US" sz="2800" dirty="0">
                <a:solidFill>
                  <a:schemeClr val="accent3"/>
                </a:solidFill>
                <a:hlinkClick r:id="rId5"/>
              </a:rPr>
              <a:t>http://statelibrary.ncdcr.gov/ghl/resources/statistics.html</a:t>
            </a:r>
            <a:endParaRPr lang="en-US" sz="2800" dirty="0">
              <a:solidFill>
                <a:schemeClr val="accent3"/>
              </a:solidFill>
            </a:endParaRPr>
          </a:p>
          <a:p>
            <a:pPr>
              <a:spcAft>
                <a:spcPts val="2400"/>
              </a:spcAft>
            </a:pPr>
            <a:r>
              <a:rPr lang="en-US" sz="2800" dirty="0">
                <a:solidFill>
                  <a:schemeClr val="accent3"/>
                </a:solidFill>
                <a:cs typeface="Arial" panose="020B0604020202020204" pitchFamily="34" charset="0"/>
                <a:hlinkClick r:id="rId6"/>
              </a:rPr>
              <a:t>http://www.osbm.state.nc.us/ncosbm/facts_and_figures/state_data_center.shtm</a:t>
            </a:r>
            <a:endParaRPr lang="en-US" sz="2800" dirty="0">
              <a:solidFill>
                <a:schemeClr val="accent3"/>
              </a:solidFill>
              <a:cs typeface="Arial" panose="020B0604020202020204" pitchFamily="34" charset="0"/>
            </a:endParaRPr>
          </a:p>
          <a:p>
            <a:pPr>
              <a:spcAft>
                <a:spcPts val="2400"/>
              </a:spcAft>
            </a:pPr>
            <a:r>
              <a:rPr lang="en-US" sz="2800" dirty="0" smtClean="0">
                <a:solidFill>
                  <a:schemeClr val="accent3"/>
                </a:solidFill>
                <a:cs typeface="Arial" panose="020B0604020202020204" pitchFamily="34" charset="0"/>
                <a:hlinkClick r:id="rId7"/>
              </a:rPr>
              <a:t>https</a:t>
            </a:r>
            <a:r>
              <a:rPr lang="en-US" sz="2800" dirty="0">
                <a:solidFill>
                  <a:schemeClr val="accent3"/>
                </a:solidFill>
                <a:cs typeface="Arial" panose="020B0604020202020204" pitchFamily="34" charset="0"/>
                <a:hlinkClick r:id="rId7"/>
              </a:rPr>
              <a:t>://</a:t>
            </a:r>
            <a:r>
              <a:rPr lang="en-US" sz="2800" dirty="0" smtClean="0">
                <a:solidFill>
                  <a:schemeClr val="accent3"/>
                </a:solidFill>
                <a:cs typeface="Arial" panose="020B0604020202020204" pitchFamily="34" charset="0"/>
                <a:hlinkClick r:id="rId7"/>
              </a:rPr>
              <a:t>desncc.com/deshome</a:t>
            </a:r>
            <a:endParaRPr lang="en-US" sz="2800" dirty="0" smtClean="0">
              <a:solidFill>
                <a:schemeClr val="accent3"/>
              </a:solidFill>
              <a:cs typeface="Arial" panose="020B0604020202020204" pitchFamily="34" charset="0"/>
            </a:endParaRPr>
          </a:p>
          <a:p>
            <a:pPr>
              <a:spcAft>
                <a:spcPts val="2400"/>
              </a:spcAft>
            </a:pPr>
            <a:r>
              <a:rPr lang="en-US" sz="2800" dirty="0">
                <a:solidFill>
                  <a:schemeClr val="accent3"/>
                </a:solidFill>
                <a:cs typeface="Arial" panose="020B0604020202020204" pitchFamily="34" charset="0"/>
                <a:hlinkClick r:id="rId8"/>
              </a:rPr>
              <a:t>http://www.ncpublicschools.org</a:t>
            </a:r>
            <a:endParaRPr lang="en-US" sz="2800" dirty="0">
              <a:solidFill>
                <a:schemeClr val="accent3"/>
              </a:solidFill>
              <a:cs typeface="Arial" panose="020B0604020202020204" pitchFamily="34" charset="0"/>
            </a:endParaRPr>
          </a:p>
          <a:p>
            <a:pPr>
              <a:spcAft>
                <a:spcPts val="2400"/>
              </a:spcAft>
            </a:pPr>
            <a:endParaRPr lang="en-US" sz="2800" dirty="0">
              <a:solidFill>
                <a:schemeClr val="accent3"/>
              </a:solidFill>
              <a:cs typeface="Arial" panose="020B0604020202020204" pitchFamily="34" charset="0"/>
            </a:endParaRPr>
          </a:p>
        </p:txBody>
      </p:sp>
      <p:sp>
        <p:nvSpPr>
          <p:cNvPr id="5" name="TextBox 4"/>
          <p:cNvSpPr txBox="1"/>
          <p:nvPr/>
        </p:nvSpPr>
        <p:spPr>
          <a:xfrm>
            <a:off x="497632" y="274779"/>
            <a:ext cx="6893767" cy="646331"/>
          </a:xfrm>
          <a:prstGeom prst="rect">
            <a:avLst/>
          </a:prstGeom>
          <a:noFill/>
        </p:spPr>
        <p:txBody>
          <a:bodyPr wrap="square" rtlCol="0">
            <a:spAutoFit/>
          </a:bodyPr>
          <a:lstStyle/>
          <a:p>
            <a:r>
              <a:rPr lang="en-US" sz="3600" b="1" dirty="0" smtClean="0">
                <a:solidFill>
                  <a:schemeClr val="accent3"/>
                </a:solidFill>
                <a:latin typeface="+mj-lt"/>
              </a:rPr>
              <a:t>General Needs Assessment Data</a:t>
            </a:r>
            <a:endParaRPr lang="en-US" sz="3600" b="1" dirty="0">
              <a:solidFill>
                <a:schemeClr val="accent3"/>
              </a:solidFill>
              <a:latin typeface="+mj-lt"/>
            </a:endParaRPr>
          </a:p>
        </p:txBody>
      </p:sp>
    </p:spTree>
    <p:extLst>
      <p:ext uri="{BB962C8B-B14F-4D97-AF65-F5344CB8AC3E}">
        <p14:creationId xmlns:p14="http://schemas.microsoft.com/office/powerpoint/2010/main" val="2086200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7" name="Rectangle 6"/>
          <p:cNvSpPr/>
          <p:nvPr/>
        </p:nvSpPr>
        <p:spPr>
          <a:xfrm>
            <a:off x="457200" y="1524000"/>
            <a:ext cx="8153400" cy="3477875"/>
          </a:xfrm>
          <a:prstGeom prst="rect">
            <a:avLst/>
          </a:prstGeom>
        </p:spPr>
        <p:txBody>
          <a:bodyPr wrap="square">
            <a:spAutoFit/>
          </a:bodyPr>
          <a:lstStyle/>
          <a:p>
            <a:pPr>
              <a:spcAft>
                <a:spcPts val="2400"/>
              </a:spcAft>
            </a:pPr>
            <a:r>
              <a:rPr lang="en-US" sz="2800" dirty="0">
                <a:solidFill>
                  <a:schemeClr val="accent3"/>
                </a:solidFill>
                <a:cs typeface="Arial" panose="020B0604020202020204" pitchFamily="34" charset="0"/>
                <a:hlinkClick r:id="rId4"/>
              </a:rPr>
              <a:t>http://www.ncwiseowl.org</a:t>
            </a:r>
            <a:endParaRPr lang="en-US" sz="2800" dirty="0">
              <a:solidFill>
                <a:schemeClr val="accent3"/>
              </a:solidFill>
              <a:cs typeface="Arial" panose="020B0604020202020204" pitchFamily="34" charset="0"/>
            </a:endParaRPr>
          </a:p>
          <a:p>
            <a:pPr>
              <a:spcAft>
                <a:spcPts val="2400"/>
              </a:spcAft>
            </a:pPr>
            <a:r>
              <a:rPr lang="en-US" sz="2800" dirty="0">
                <a:solidFill>
                  <a:schemeClr val="accent3"/>
                </a:solidFill>
                <a:cs typeface="Arial" panose="020B0604020202020204" pitchFamily="34" charset="0"/>
                <a:hlinkClick r:id="rId5"/>
              </a:rPr>
              <a:t>http://www.nclive.org</a:t>
            </a:r>
            <a:endParaRPr lang="en-US" sz="2800" dirty="0">
              <a:solidFill>
                <a:schemeClr val="accent3"/>
              </a:solidFill>
              <a:cs typeface="Arial" panose="020B0604020202020204" pitchFamily="34" charset="0"/>
            </a:endParaRPr>
          </a:p>
          <a:p>
            <a:pPr>
              <a:spcAft>
                <a:spcPts val="2400"/>
              </a:spcAft>
            </a:pPr>
            <a:r>
              <a:rPr lang="en-US" sz="2800" dirty="0">
                <a:solidFill>
                  <a:schemeClr val="accent3"/>
                </a:solidFill>
                <a:cs typeface="Arial" panose="020B0604020202020204" pitchFamily="34" charset="0"/>
                <a:hlinkClick r:id="rId6"/>
              </a:rPr>
              <a:t>http://www.guidestar.org</a:t>
            </a:r>
            <a:endParaRPr lang="en-US" sz="2800" dirty="0">
              <a:solidFill>
                <a:schemeClr val="accent3"/>
              </a:solidFill>
              <a:cs typeface="Arial" panose="020B0604020202020204" pitchFamily="34" charset="0"/>
            </a:endParaRPr>
          </a:p>
          <a:p>
            <a:pPr>
              <a:spcAft>
                <a:spcPts val="2400"/>
              </a:spcAft>
            </a:pPr>
            <a:r>
              <a:rPr lang="en-US" sz="2800" dirty="0" smtClean="0">
                <a:solidFill>
                  <a:schemeClr val="accent3"/>
                </a:solidFill>
                <a:cs typeface="Arial" panose="020B0604020202020204" pitchFamily="34" charset="0"/>
                <a:hlinkClick r:id="rId7"/>
              </a:rPr>
              <a:t>http</a:t>
            </a:r>
            <a:r>
              <a:rPr lang="en-US" sz="2800" dirty="0">
                <a:solidFill>
                  <a:schemeClr val="accent3"/>
                </a:solidFill>
                <a:cs typeface="Arial" panose="020B0604020202020204" pitchFamily="34" charset="0"/>
                <a:hlinkClick r:id="rId7"/>
              </a:rPr>
              <a:t>://www.socialexplorer.com/</a:t>
            </a:r>
            <a:endParaRPr lang="en-US" sz="2800" dirty="0">
              <a:solidFill>
                <a:schemeClr val="accent3"/>
              </a:solidFill>
              <a:cs typeface="Arial" panose="020B0604020202020204" pitchFamily="34" charset="0"/>
            </a:endParaRPr>
          </a:p>
          <a:p>
            <a:pPr>
              <a:spcAft>
                <a:spcPts val="2400"/>
              </a:spcAft>
            </a:pPr>
            <a:r>
              <a:rPr lang="en-US" sz="2800" dirty="0">
                <a:solidFill>
                  <a:schemeClr val="accent3"/>
                </a:solidFill>
                <a:cs typeface="Arial" panose="020B0604020202020204" pitchFamily="34" charset="0"/>
                <a:hlinkClick r:id="rId8"/>
              </a:rPr>
              <a:t>http://censusviewer.com/</a:t>
            </a:r>
            <a:endParaRPr lang="en-US" sz="2800" dirty="0">
              <a:solidFill>
                <a:schemeClr val="accent3"/>
              </a:solidFill>
              <a:cs typeface="Arial" panose="020B0604020202020204" pitchFamily="34" charset="0"/>
            </a:endParaRPr>
          </a:p>
        </p:txBody>
      </p:sp>
      <p:sp>
        <p:nvSpPr>
          <p:cNvPr id="10" name="TextBox 9"/>
          <p:cNvSpPr txBox="1"/>
          <p:nvPr/>
        </p:nvSpPr>
        <p:spPr>
          <a:xfrm>
            <a:off x="457200" y="381000"/>
            <a:ext cx="6900492" cy="646331"/>
          </a:xfrm>
          <a:prstGeom prst="rect">
            <a:avLst/>
          </a:prstGeom>
          <a:noFill/>
        </p:spPr>
        <p:txBody>
          <a:bodyPr wrap="square" rtlCol="0">
            <a:spAutoFit/>
          </a:bodyPr>
          <a:lstStyle/>
          <a:p>
            <a:r>
              <a:rPr lang="en-US" sz="3600" b="1" dirty="0">
                <a:solidFill>
                  <a:schemeClr val="accent3"/>
                </a:solidFill>
              </a:rPr>
              <a:t>General Needs Assessment Data</a:t>
            </a:r>
          </a:p>
        </p:txBody>
      </p:sp>
    </p:spTree>
    <p:extLst>
      <p:ext uri="{BB962C8B-B14F-4D97-AF65-F5344CB8AC3E}">
        <p14:creationId xmlns:p14="http://schemas.microsoft.com/office/powerpoint/2010/main" val="3771224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4" name="Rectangle 3"/>
          <p:cNvSpPr/>
          <p:nvPr/>
        </p:nvSpPr>
        <p:spPr>
          <a:xfrm>
            <a:off x="304800" y="1371600"/>
            <a:ext cx="8610600" cy="3170099"/>
          </a:xfrm>
          <a:prstGeom prst="rect">
            <a:avLst/>
          </a:prstGeom>
        </p:spPr>
        <p:txBody>
          <a:bodyPr wrap="square">
            <a:spAutoFit/>
          </a:bodyPr>
          <a:lstStyle/>
          <a:p>
            <a:pPr>
              <a:spcAft>
                <a:spcPts val="2400"/>
              </a:spcAft>
            </a:pPr>
            <a:r>
              <a:rPr lang="en-US" sz="2800" dirty="0">
                <a:solidFill>
                  <a:schemeClr val="accent3"/>
                </a:solidFill>
                <a:cs typeface="Arial" panose="020B0604020202020204" pitchFamily="34" charset="0"/>
                <a:hlinkClick r:id="rId4"/>
              </a:rPr>
              <a:t>http://www.usda.gov/wps/portal/usda/usdahome</a:t>
            </a:r>
            <a:endParaRPr lang="en-US" sz="2800" dirty="0">
              <a:solidFill>
                <a:schemeClr val="accent3"/>
              </a:solidFill>
              <a:cs typeface="Arial" panose="020B0604020202020204" pitchFamily="34" charset="0"/>
            </a:endParaRPr>
          </a:p>
          <a:p>
            <a:pPr>
              <a:spcAft>
                <a:spcPts val="2400"/>
              </a:spcAft>
            </a:pPr>
            <a:r>
              <a:rPr lang="en-US" sz="2800" dirty="0">
                <a:solidFill>
                  <a:schemeClr val="accent3"/>
                </a:solidFill>
                <a:cs typeface="Arial" panose="020B0604020202020204" pitchFamily="34" charset="0"/>
                <a:hlinkClick r:id="rId5"/>
              </a:rPr>
              <a:t>http://www.usda.gov/wps/portal/usda/usdahome?navid=DATA_STATISTICS</a:t>
            </a:r>
            <a:endParaRPr lang="en-US" sz="2800" dirty="0">
              <a:solidFill>
                <a:schemeClr val="accent3"/>
              </a:solidFill>
              <a:cs typeface="Arial" panose="020B0604020202020204" pitchFamily="34" charset="0"/>
            </a:endParaRPr>
          </a:p>
          <a:p>
            <a:pPr>
              <a:spcAft>
                <a:spcPts val="2400"/>
              </a:spcAft>
            </a:pPr>
            <a:r>
              <a:rPr lang="en-US" sz="2800" dirty="0">
                <a:solidFill>
                  <a:schemeClr val="accent3"/>
                </a:solidFill>
                <a:cs typeface="Arial" panose="020B0604020202020204" pitchFamily="34" charset="0"/>
                <a:hlinkClick r:id="rId6"/>
              </a:rPr>
              <a:t>http://kff.org/statedata/</a:t>
            </a:r>
            <a:endParaRPr lang="en-US" sz="2800" dirty="0">
              <a:solidFill>
                <a:schemeClr val="accent3"/>
              </a:solidFill>
              <a:cs typeface="Arial" panose="020B0604020202020204" pitchFamily="34" charset="0"/>
            </a:endParaRPr>
          </a:p>
          <a:p>
            <a:pPr>
              <a:spcAft>
                <a:spcPts val="2400"/>
              </a:spcAft>
            </a:pPr>
            <a:r>
              <a:rPr lang="en-US" sz="2800" dirty="0">
                <a:solidFill>
                  <a:schemeClr val="accent3"/>
                </a:solidFill>
                <a:cs typeface="Arial" panose="020B0604020202020204" pitchFamily="34" charset="0"/>
                <a:hlinkClick r:id="rId7"/>
              </a:rPr>
              <a:t>http://www.ncagr.gov/stats/</a:t>
            </a:r>
            <a:endParaRPr lang="en-US" sz="2800" dirty="0">
              <a:solidFill>
                <a:schemeClr val="accent3"/>
              </a:solidFill>
              <a:cs typeface="Arial" panose="020B0604020202020204" pitchFamily="34" charset="0"/>
            </a:endParaRPr>
          </a:p>
        </p:txBody>
      </p:sp>
      <p:sp>
        <p:nvSpPr>
          <p:cNvPr id="5" name="TextBox 4"/>
          <p:cNvSpPr txBox="1"/>
          <p:nvPr/>
        </p:nvSpPr>
        <p:spPr>
          <a:xfrm>
            <a:off x="304800" y="236678"/>
            <a:ext cx="7162800" cy="646331"/>
          </a:xfrm>
          <a:prstGeom prst="rect">
            <a:avLst/>
          </a:prstGeom>
          <a:noFill/>
        </p:spPr>
        <p:txBody>
          <a:bodyPr wrap="square" rtlCol="0">
            <a:spAutoFit/>
          </a:bodyPr>
          <a:lstStyle/>
          <a:p>
            <a:r>
              <a:rPr lang="en-US" sz="3600" b="1" dirty="0">
                <a:solidFill>
                  <a:schemeClr val="accent3"/>
                </a:solidFill>
                <a:latin typeface="+mj-lt"/>
                <a:cs typeface="Arial" panose="020B0604020202020204" pitchFamily="34" charset="0"/>
              </a:rPr>
              <a:t>Health and Nutrition Data Sources</a:t>
            </a:r>
          </a:p>
        </p:txBody>
      </p:sp>
    </p:spTree>
    <p:extLst>
      <p:ext uri="{BB962C8B-B14F-4D97-AF65-F5344CB8AC3E}">
        <p14:creationId xmlns:p14="http://schemas.microsoft.com/office/powerpoint/2010/main" val="514245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4" name="Rectangle 3"/>
          <p:cNvSpPr/>
          <p:nvPr/>
        </p:nvSpPr>
        <p:spPr>
          <a:xfrm>
            <a:off x="304800" y="1371600"/>
            <a:ext cx="8173616" cy="2739211"/>
          </a:xfrm>
          <a:prstGeom prst="rect">
            <a:avLst/>
          </a:prstGeom>
        </p:spPr>
        <p:txBody>
          <a:bodyPr wrap="square">
            <a:spAutoFit/>
          </a:bodyPr>
          <a:lstStyle/>
          <a:p>
            <a:pPr>
              <a:spcAft>
                <a:spcPts val="2400"/>
              </a:spcAft>
            </a:pPr>
            <a:r>
              <a:rPr lang="en-US" sz="2800" dirty="0">
                <a:solidFill>
                  <a:schemeClr val="accent3"/>
                </a:solidFill>
                <a:latin typeface="+mj-lt"/>
                <a:cs typeface="Arial" panose="020B0604020202020204" pitchFamily="34" charset="0"/>
                <a:hlinkClick r:id="rId4"/>
              </a:rPr>
              <a:t>http://www.ncdoj.gov/</a:t>
            </a:r>
            <a:endParaRPr lang="en-US" sz="2800" dirty="0">
              <a:solidFill>
                <a:schemeClr val="accent3"/>
              </a:solidFill>
              <a:latin typeface="+mj-lt"/>
              <a:cs typeface="Arial" panose="020B0604020202020204" pitchFamily="34" charset="0"/>
            </a:endParaRPr>
          </a:p>
          <a:p>
            <a:pPr>
              <a:spcAft>
                <a:spcPts val="2400"/>
              </a:spcAft>
            </a:pPr>
            <a:r>
              <a:rPr lang="en-US" sz="2800" dirty="0">
                <a:solidFill>
                  <a:schemeClr val="accent3"/>
                </a:solidFill>
                <a:latin typeface="+mj-lt"/>
                <a:cs typeface="Arial" panose="020B0604020202020204" pitchFamily="34" charset="0"/>
                <a:hlinkClick r:id="rId5"/>
              </a:rPr>
              <a:t>http://www.jrsa.org/dvsa-drc/index.html</a:t>
            </a:r>
            <a:endParaRPr lang="en-US" sz="2800" dirty="0">
              <a:solidFill>
                <a:schemeClr val="accent3"/>
              </a:solidFill>
              <a:latin typeface="+mj-lt"/>
              <a:cs typeface="Arial" panose="020B0604020202020204" pitchFamily="34" charset="0"/>
            </a:endParaRPr>
          </a:p>
          <a:p>
            <a:pPr>
              <a:spcAft>
                <a:spcPts val="2400"/>
              </a:spcAft>
            </a:pPr>
            <a:r>
              <a:rPr lang="en-US" sz="2800" dirty="0">
                <a:solidFill>
                  <a:schemeClr val="accent3"/>
                </a:solidFill>
                <a:latin typeface="+mj-lt"/>
                <a:cs typeface="Arial" panose="020B0604020202020204" pitchFamily="34" charset="0"/>
                <a:hlinkClick r:id="rId6"/>
              </a:rPr>
              <a:t>http://crimereporting.ncdoj.gov/</a:t>
            </a:r>
            <a:endParaRPr lang="en-US" sz="2800" dirty="0">
              <a:solidFill>
                <a:schemeClr val="accent3"/>
              </a:solidFill>
              <a:latin typeface="+mj-lt"/>
              <a:cs typeface="Arial" panose="020B0604020202020204" pitchFamily="34" charset="0"/>
            </a:endParaRPr>
          </a:p>
          <a:p>
            <a:pPr>
              <a:spcAft>
                <a:spcPts val="2400"/>
              </a:spcAft>
            </a:pPr>
            <a:r>
              <a:rPr lang="en-US" sz="2800" dirty="0">
                <a:solidFill>
                  <a:schemeClr val="accent3"/>
                </a:solidFill>
                <a:latin typeface="+mj-lt"/>
                <a:cs typeface="Arial" panose="020B0604020202020204" pitchFamily="34" charset="0"/>
                <a:hlinkClick r:id="rId7"/>
              </a:rPr>
              <a:t>https://www.ncdps.gov/Index2.cfm?a=000003,002476</a:t>
            </a:r>
            <a:endParaRPr lang="en-US" sz="2800" dirty="0">
              <a:solidFill>
                <a:schemeClr val="accent3"/>
              </a:solidFill>
              <a:latin typeface="+mj-lt"/>
              <a:cs typeface="Arial" panose="020B0604020202020204" pitchFamily="34" charset="0"/>
            </a:endParaRPr>
          </a:p>
        </p:txBody>
      </p:sp>
      <p:sp>
        <p:nvSpPr>
          <p:cNvPr id="5" name="TextBox 4"/>
          <p:cNvSpPr txBox="1"/>
          <p:nvPr/>
        </p:nvSpPr>
        <p:spPr>
          <a:xfrm>
            <a:off x="304800" y="381000"/>
            <a:ext cx="7010400" cy="646331"/>
          </a:xfrm>
          <a:prstGeom prst="rect">
            <a:avLst/>
          </a:prstGeom>
          <a:noFill/>
        </p:spPr>
        <p:txBody>
          <a:bodyPr wrap="square" rtlCol="0">
            <a:spAutoFit/>
          </a:bodyPr>
          <a:lstStyle/>
          <a:p>
            <a:r>
              <a:rPr lang="en-US" sz="3600" b="1" dirty="0">
                <a:solidFill>
                  <a:schemeClr val="accent3"/>
                </a:solidFill>
                <a:latin typeface="+mj-lt"/>
                <a:cs typeface="Arial" panose="020B0604020202020204" pitchFamily="34" charset="0"/>
              </a:rPr>
              <a:t>Crime and Violence Data Sources</a:t>
            </a:r>
          </a:p>
        </p:txBody>
      </p:sp>
    </p:spTree>
    <p:extLst>
      <p:ext uri="{BB962C8B-B14F-4D97-AF65-F5344CB8AC3E}">
        <p14:creationId xmlns:p14="http://schemas.microsoft.com/office/powerpoint/2010/main" val="102353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4" name="Rectangle 3"/>
          <p:cNvSpPr/>
          <p:nvPr/>
        </p:nvSpPr>
        <p:spPr>
          <a:xfrm>
            <a:off x="380999" y="1600200"/>
            <a:ext cx="8366449" cy="2000548"/>
          </a:xfrm>
          <a:prstGeom prst="rect">
            <a:avLst/>
          </a:prstGeom>
        </p:spPr>
        <p:txBody>
          <a:bodyPr wrap="square">
            <a:spAutoFit/>
          </a:bodyPr>
          <a:lstStyle/>
          <a:p>
            <a:pPr>
              <a:spcAft>
                <a:spcPts val="2400"/>
              </a:spcAft>
            </a:pPr>
            <a:r>
              <a:rPr lang="en-US" sz="2800" dirty="0">
                <a:solidFill>
                  <a:schemeClr val="accent3"/>
                </a:solidFill>
                <a:hlinkClick r:id="rId4"/>
              </a:rPr>
              <a:t>http://datacenter.kidscount.org/data#NC/2/0</a:t>
            </a:r>
            <a:endParaRPr lang="en-US" sz="2800" dirty="0">
              <a:solidFill>
                <a:schemeClr val="accent3"/>
              </a:solidFill>
            </a:endParaRPr>
          </a:p>
          <a:p>
            <a:pPr>
              <a:spcAft>
                <a:spcPts val="2400"/>
              </a:spcAft>
            </a:pPr>
            <a:r>
              <a:rPr lang="en-US" sz="2800" dirty="0">
                <a:solidFill>
                  <a:schemeClr val="accent3"/>
                </a:solidFill>
                <a:cs typeface="Arial" panose="020B0604020202020204" pitchFamily="34" charset="0"/>
                <a:hlinkClick r:id="rId5"/>
              </a:rPr>
              <a:t>http://www.nccp.org/profiles/NC_profile_6.html</a:t>
            </a:r>
            <a:endParaRPr lang="en-US" sz="2800" dirty="0">
              <a:solidFill>
                <a:schemeClr val="accent3"/>
              </a:solidFill>
              <a:cs typeface="Arial" panose="020B0604020202020204" pitchFamily="34" charset="0"/>
            </a:endParaRPr>
          </a:p>
          <a:p>
            <a:pPr>
              <a:spcAft>
                <a:spcPts val="2400"/>
              </a:spcAft>
            </a:pPr>
            <a:r>
              <a:rPr lang="en-US" sz="2800" dirty="0">
                <a:solidFill>
                  <a:schemeClr val="accent3"/>
                </a:solidFill>
                <a:cs typeface="Arial" panose="020B0604020202020204" pitchFamily="34" charset="0"/>
                <a:hlinkClick r:id="rId6"/>
              </a:rPr>
              <a:t>http://www.childtrendsdatabank.org/?q=node</a:t>
            </a:r>
            <a:endParaRPr lang="en-US" sz="2800" dirty="0">
              <a:solidFill>
                <a:schemeClr val="accent3"/>
              </a:solidFill>
              <a:cs typeface="Arial" panose="020B0604020202020204" pitchFamily="34" charset="0"/>
            </a:endParaRPr>
          </a:p>
        </p:txBody>
      </p:sp>
      <p:sp>
        <p:nvSpPr>
          <p:cNvPr id="5" name="TextBox 4"/>
          <p:cNvSpPr txBox="1"/>
          <p:nvPr/>
        </p:nvSpPr>
        <p:spPr>
          <a:xfrm>
            <a:off x="380999" y="381000"/>
            <a:ext cx="6934201" cy="646331"/>
          </a:xfrm>
          <a:prstGeom prst="rect">
            <a:avLst/>
          </a:prstGeom>
          <a:noFill/>
        </p:spPr>
        <p:txBody>
          <a:bodyPr wrap="square" rtlCol="0">
            <a:spAutoFit/>
          </a:bodyPr>
          <a:lstStyle/>
          <a:p>
            <a:r>
              <a:rPr lang="en-US" sz="3600" b="1" dirty="0">
                <a:solidFill>
                  <a:schemeClr val="accent3"/>
                </a:solidFill>
                <a:latin typeface="+mj-lt"/>
                <a:cs typeface="Arial" panose="020B0604020202020204" pitchFamily="34" charset="0"/>
              </a:rPr>
              <a:t>Child Welfare Data Sources</a:t>
            </a:r>
          </a:p>
        </p:txBody>
      </p:sp>
    </p:spTree>
    <p:extLst>
      <p:ext uri="{BB962C8B-B14F-4D97-AF65-F5344CB8AC3E}">
        <p14:creationId xmlns:p14="http://schemas.microsoft.com/office/powerpoint/2010/main" val="2213646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sz="quarter" idx="1"/>
          </p:nvPr>
        </p:nvSpPr>
        <p:spPr/>
        <p:txBody>
          <a:bodyPr/>
          <a:lstStyle/>
          <a:p>
            <a:endParaRPr lang="en-US" sz="3600" dirty="0" smtClean="0"/>
          </a:p>
          <a:p>
            <a:endParaRPr lang="en-US" sz="3600" dirty="0" smtClean="0"/>
          </a:p>
          <a:p>
            <a:endParaRPr lang="en-US" sz="3600" dirty="0"/>
          </a:p>
          <a:p>
            <a:pPr marL="0" indent="0" algn="ctr">
              <a:buNone/>
            </a:pPr>
            <a:r>
              <a:rPr lang="en-US" sz="4000" dirty="0" smtClean="0"/>
              <a:t>No partnerships (or faux partnerships)</a:t>
            </a:r>
          </a:p>
        </p:txBody>
      </p:sp>
      <p:sp>
        <p:nvSpPr>
          <p:cNvPr id="4" name="Slide Number Placeholder 3"/>
          <p:cNvSpPr>
            <a:spLocks noGrp="1"/>
          </p:cNvSpPr>
          <p:nvPr>
            <p:ph type="sldNum" sz="quarter" idx="12"/>
          </p:nvPr>
        </p:nvSpPr>
        <p:spPr/>
        <p:txBody>
          <a:bodyPr/>
          <a:lstStyle/>
          <a:p>
            <a:fld id="{E133C276-4042-496D-928C-9B89E1D16C99}" type="slidenum">
              <a:rPr lang="en-US" smtClean="0"/>
              <a:pPr/>
              <a:t>19</a:t>
            </a:fld>
            <a:endParaRPr lang="en-US" dirty="0"/>
          </a:p>
        </p:txBody>
      </p:sp>
    </p:spTree>
    <p:extLst>
      <p:ext uri="{BB962C8B-B14F-4D97-AF65-F5344CB8AC3E}">
        <p14:creationId xmlns:p14="http://schemas.microsoft.com/office/powerpoint/2010/main" val="2874453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1905000"/>
            <a:ext cx="8229600" cy="4419600"/>
          </a:xfrm>
        </p:spPr>
        <p:txBody>
          <a:bodyPr/>
          <a:lstStyle/>
          <a:p>
            <a:pPr marL="0" indent="0" algn="ctr">
              <a:buNone/>
            </a:pPr>
            <a:r>
              <a:rPr lang="en-US" sz="3600" b="1" dirty="0"/>
              <a:t>Total Grant Makeover: Insider Tips for Creating Proposals that Funders Can't </a:t>
            </a:r>
            <a:r>
              <a:rPr lang="en-US" sz="3600" b="1" dirty="0" smtClean="0"/>
              <a:t>Refuse</a:t>
            </a:r>
          </a:p>
          <a:p>
            <a:pPr marL="0" indent="0" algn="ctr">
              <a:buNone/>
            </a:pPr>
            <a:endParaRPr lang="en-US" sz="3600" b="1" dirty="0" smtClean="0"/>
          </a:p>
          <a:p>
            <a:pPr marL="0" indent="0" algn="ctr">
              <a:buNone/>
            </a:pPr>
            <a:endParaRPr lang="en-US" sz="3600" b="1" dirty="0" smtClean="0"/>
          </a:p>
          <a:p>
            <a:pPr algn="r"/>
            <a:r>
              <a:rPr lang="en-US" sz="2800" b="1" dirty="0" smtClean="0"/>
              <a:t>Michele Oros – Beaufort County Schools </a:t>
            </a:r>
            <a:r>
              <a:rPr lang="en-US" sz="2800" b="1" dirty="0" err="1" smtClean="0"/>
              <a:t>Grantwriter</a:t>
            </a:r>
            <a:endParaRPr lang="en-US" sz="2800" b="1" dirty="0" smtClean="0"/>
          </a:p>
          <a:p>
            <a:pPr algn="r"/>
            <a:r>
              <a:rPr lang="en-US" sz="2800" b="1" dirty="0" smtClean="0"/>
              <a:t>Cal Shepard – State Librarian</a:t>
            </a:r>
            <a:endParaRPr lang="en-US" sz="2800" dirty="0" smtClean="0"/>
          </a:p>
        </p:txBody>
      </p:sp>
      <p:sp>
        <p:nvSpPr>
          <p:cNvPr id="4" name="Slide Number Placeholder 3"/>
          <p:cNvSpPr>
            <a:spLocks noGrp="1"/>
          </p:cNvSpPr>
          <p:nvPr>
            <p:ph type="sldNum" sz="quarter" idx="12"/>
          </p:nvPr>
        </p:nvSpPr>
        <p:spPr/>
        <p:txBody>
          <a:bodyPr/>
          <a:lstStyle/>
          <a:p>
            <a:fld id="{E133C276-4042-496D-928C-9B89E1D16C99}" type="slidenum">
              <a:rPr lang="en-US" smtClean="0"/>
              <a:pPr/>
              <a:t>2</a:t>
            </a:fld>
            <a:endParaRPr lang="en-US" dirty="0"/>
          </a:p>
        </p:txBody>
      </p:sp>
    </p:spTree>
    <p:extLst>
      <p:ext uri="{BB962C8B-B14F-4D97-AF65-F5344CB8AC3E}">
        <p14:creationId xmlns:p14="http://schemas.microsoft.com/office/powerpoint/2010/main" val="1596865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5" name="TextBox 4"/>
          <p:cNvSpPr txBox="1"/>
          <p:nvPr/>
        </p:nvSpPr>
        <p:spPr>
          <a:xfrm>
            <a:off x="152400" y="1219200"/>
            <a:ext cx="8933230" cy="2677656"/>
          </a:xfrm>
          <a:prstGeom prst="rect">
            <a:avLst/>
          </a:prstGeom>
          <a:noFill/>
        </p:spPr>
        <p:txBody>
          <a:bodyPr wrap="square" rtlCol="0">
            <a:spAutoFit/>
          </a:bodyPr>
          <a:lstStyle/>
          <a:p>
            <a:r>
              <a:rPr lang="en-US" sz="2400" dirty="0" smtClean="0">
                <a:solidFill>
                  <a:schemeClr val="accent3"/>
                </a:solidFill>
                <a:cs typeface="Arial" pitchFamily="34" charset="0"/>
              </a:rPr>
              <a:t>The prospect of winning a grant can </a:t>
            </a:r>
            <a:r>
              <a:rPr lang="en-US" sz="2400" dirty="0">
                <a:solidFill>
                  <a:schemeClr val="accent3"/>
                </a:solidFill>
                <a:cs typeface="Arial" pitchFamily="34" charset="0"/>
              </a:rPr>
              <a:t>lure applicants into </a:t>
            </a:r>
            <a:r>
              <a:rPr lang="en-US" sz="2400" dirty="0" smtClean="0">
                <a:solidFill>
                  <a:schemeClr val="accent3"/>
                </a:solidFill>
                <a:cs typeface="Arial" pitchFamily="34" charset="0"/>
              </a:rPr>
              <a:t>potentially dangerous alliances with unknown or questionable partners. Cultivate relationships with potential partners by joining boards of directors, volunteering at community events,  and taking advantage of networking opportunities. Stay apprised of local news and keep tabs on non-profit organizations to assess their capacity, trustworthiness, reputation, and entanglements.</a:t>
            </a:r>
            <a:endParaRPr lang="en-US" sz="2400" dirty="0">
              <a:solidFill>
                <a:schemeClr val="accent3"/>
              </a:solidFill>
              <a:cs typeface="Arial" pitchFamily="34" charset="0"/>
            </a:endParaRPr>
          </a:p>
        </p:txBody>
      </p:sp>
      <p:sp>
        <p:nvSpPr>
          <p:cNvPr id="6" name="TextBox 5"/>
          <p:cNvSpPr txBox="1"/>
          <p:nvPr/>
        </p:nvSpPr>
        <p:spPr>
          <a:xfrm>
            <a:off x="304800" y="304800"/>
            <a:ext cx="7086600" cy="646331"/>
          </a:xfrm>
          <a:prstGeom prst="rect">
            <a:avLst/>
          </a:prstGeom>
          <a:noFill/>
        </p:spPr>
        <p:txBody>
          <a:bodyPr wrap="square" rtlCol="0">
            <a:spAutoFit/>
          </a:bodyPr>
          <a:lstStyle/>
          <a:p>
            <a:r>
              <a:rPr lang="en-US" sz="3600" b="1" dirty="0" smtClean="0">
                <a:solidFill>
                  <a:schemeClr val="accent3"/>
                </a:solidFill>
                <a:latin typeface="+mj-lt"/>
              </a:rPr>
              <a:t>Pay it Forward…</a:t>
            </a:r>
            <a:endParaRPr lang="en-US" sz="3600" b="1" dirty="0">
              <a:solidFill>
                <a:schemeClr val="accent3"/>
              </a:solidFill>
              <a:latin typeface="+mj-lt"/>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0800" y="3896856"/>
            <a:ext cx="3200400" cy="2271964"/>
          </a:xfrm>
          <a:prstGeom prst="rect">
            <a:avLst/>
          </a:prstGeom>
        </p:spPr>
      </p:pic>
    </p:spTree>
    <p:extLst>
      <p:ext uri="{BB962C8B-B14F-4D97-AF65-F5344CB8AC3E}">
        <p14:creationId xmlns:p14="http://schemas.microsoft.com/office/powerpoint/2010/main" val="254249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endParaRPr lang="en-US" dirty="0"/>
          </a:p>
        </p:txBody>
      </p:sp>
      <p:sp>
        <p:nvSpPr>
          <p:cNvPr id="3" name="Content Placeholder 2"/>
          <p:cNvSpPr>
            <a:spLocks noGrp="1"/>
          </p:cNvSpPr>
          <p:nvPr>
            <p:ph sz="quarter" idx="1"/>
          </p:nvPr>
        </p:nvSpPr>
        <p:spPr/>
        <p:txBody>
          <a:bodyPr/>
          <a:lstStyle/>
          <a:p>
            <a:endParaRPr lang="en-US" sz="3600" dirty="0" smtClean="0"/>
          </a:p>
          <a:p>
            <a:endParaRPr lang="en-US" sz="3600" dirty="0" smtClean="0"/>
          </a:p>
          <a:p>
            <a:pPr marL="0" indent="0" algn="ctr">
              <a:buNone/>
            </a:pPr>
            <a:r>
              <a:rPr lang="en-US" sz="4000" dirty="0" smtClean="0"/>
              <a:t>No projection of what </a:t>
            </a:r>
          </a:p>
          <a:p>
            <a:pPr marL="0" indent="0" algn="ctr">
              <a:buNone/>
            </a:pPr>
            <a:r>
              <a:rPr lang="en-US" sz="4000" dirty="0" smtClean="0"/>
              <a:t>constitutes success</a:t>
            </a:r>
          </a:p>
        </p:txBody>
      </p:sp>
      <p:sp>
        <p:nvSpPr>
          <p:cNvPr id="4" name="Slide Number Placeholder 3"/>
          <p:cNvSpPr>
            <a:spLocks noGrp="1"/>
          </p:cNvSpPr>
          <p:nvPr>
            <p:ph type="sldNum" sz="quarter" idx="12"/>
          </p:nvPr>
        </p:nvSpPr>
        <p:spPr/>
        <p:txBody>
          <a:bodyPr/>
          <a:lstStyle/>
          <a:p>
            <a:fld id="{E133C276-4042-496D-928C-9B89E1D16C99}" type="slidenum">
              <a:rPr lang="en-US" smtClean="0"/>
              <a:pPr/>
              <a:t>21</a:t>
            </a:fld>
            <a:endParaRPr lang="en-US" dirty="0"/>
          </a:p>
        </p:txBody>
      </p:sp>
    </p:spTree>
    <p:extLst>
      <p:ext uri="{BB962C8B-B14F-4D97-AF65-F5344CB8AC3E}">
        <p14:creationId xmlns:p14="http://schemas.microsoft.com/office/powerpoint/2010/main" val="2874453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4" name="TextBox 3"/>
          <p:cNvSpPr txBox="1"/>
          <p:nvPr/>
        </p:nvSpPr>
        <p:spPr>
          <a:xfrm>
            <a:off x="457200" y="304800"/>
            <a:ext cx="7010400" cy="646331"/>
          </a:xfrm>
          <a:prstGeom prst="rect">
            <a:avLst/>
          </a:prstGeom>
          <a:noFill/>
        </p:spPr>
        <p:txBody>
          <a:bodyPr wrap="square" rtlCol="0">
            <a:spAutoFit/>
          </a:bodyPr>
          <a:lstStyle/>
          <a:p>
            <a:r>
              <a:rPr lang="en-US" sz="3600" b="1" dirty="0" smtClean="0">
                <a:solidFill>
                  <a:schemeClr val="accent3"/>
                </a:solidFill>
                <a:latin typeface="+mj-lt"/>
              </a:rPr>
              <a:t>S.M.A.R.T. Objectives</a:t>
            </a:r>
            <a:endParaRPr lang="en-US" sz="3600" b="1" dirty="0">
              <a:solidFill>
                <a:schemeClr val="accent3"/>
              </a:solidFill>
              <a:latin typeface="+mj-lt"/>
            </a:endParaRPr>
          </a:p>
        </p:txBody>
      </p:sp>
      <p:sp>
        <p:nvSpPr>
          <p:cNvPr id="5" name="TextBox 4"/>
          <p:cNvSpPr txBox="1"/>
          <p:nvPr/>
        </p:nvSpPr>
        <p:spPr>
          <a:xfrm>
            <a:off x="304800" y="1524000"/>
            <a:ext cx="8534400" cy="4770537"/>
          </a:xfrm>
          <a:prstGeom prst="rect">
            <a:avLst/>
          </a:prstGeom>
          <a:noFill/>
        </p:spPr>
        <p:txBody>
          <a:bodyPr wrap="square" rtlCol="0">
            <a:spAutoFit/>
          </a:bodyPr>
          <a:lstStyle/>
          <a:p>
            <a:r>
              <a:rPr lang="en-US" sz="2800" b="1" dirty="0" smtClean="0">
                <a:solidFill>
                  <a:schemeClr val="accent3"/>
                </a:solidFill>
                <a:cs typeface="Arial" pitchFamily="34" charset="0"/>
              </a:rPr>
              <a:t>S.M.A.R.T.</a:t>
            </a:r>
            <a:r>
              <a:rPr lang="en-US" sz="2800" dirty="0" smtClean="0">
                <a:solidFill>
                  <a:schemeClr val="accent3"/>
                </a:solidFill>
                <a:cs typeface="Arial" pitchFamily="34" charset="0"/>
              </a:rPr>
              <a:t> </a:t>
            </a:r>
            <a:r>
              <a:rPr lang="en-US" sz="2800" dirty="0">
                <a:solidFill>
                  <a:schemeClr val="accent3"/>
                </a:solidFill>
                <a:cs typeface="Arial" pitchFamily="34" charset="0"/>
              </a:rPr>
              <a:t>Objectives </a:t>
            </a:r>
            <a:r>
              <a:rPr lang="en-US" sz="2800" dirty="0" smtClean="0">
                <a:solidFill>
                  <a:schemeClr val="accent3"/>
                </a:solidFill>
                <a:cs typeface="Arial" pitchFamily="34" charset="0"/>
              </a:rPr>
              <a:t>are</a:t>
            </a:r>
            <a:endParaRPr lang="en-US" sz="2800" dirty="0">
              <a:solidFill>
                <a:schemeClr val="accent3"/>
              </a:solidFill>
              <a:cs typeface="Arial" pitchFamily="34" charset="0"/>
            </a:endParaRPr>
          </a:p>
          <a:p>
            <a:pPr marL="285750" indent="-285750">
              <a:buFont typeface="Arial" panose="020B0604020202020204" pitchFamily="34" charset="0"/>
              <a:buChar char="•"/>
            </a:pPr>
            <a:r>
              <a:rPr lang="en-US" sz="2800" b="1" dirty="0" smtClean="0">
                <a:solidFill>
                  <a:schemeClr val="accent3"/>
                </a:solidFill>
                <a:cs typeface="Arial" pitchFamily="34" charset="0"/>
              </a:rPr>
              <a:t>S</a:t>
            </a:r>
            <a:r>
              <a:rPr lang="en-US" sz="2800" dirty="0" smtClean="0">
                <a:solidFill>
                  <a:schemeClr val="accent3"/>
                </a:solidFill>
                <a:cs typeface="Arial" pitchFamily="34" charset="0"/>
              </a:rPr>
              <a:t>pecific</a:t>
            </a:r>
          </a:p>
          <a:p>
            <a:pPr marL="285750" indent="-285750">
              <a:buFont typeface="Arial" panose="020B0604020202020204" pitchFamily="34" charset="0"/>
              <a:buChar char="•"/>
            </a:pPr>
            <a:r>
              <a:rPr lang="en-US" sz="2800" b="1" dirty="0" smtClean="0">
                <a:solidFill>
                  <a:schemeClr val="accent3"/>
                </a:solidFill>
                <a:cs typeface="Arial" pitchFamily="34" charset="0"/>
              </a:rPr>
              <a:t>M</a:t>
            </a:r>
            <a:r>
              <a:rPr lang="en-US" sz="2800" dirty="0" smtClean="0">
                <a:solidFill>
                  <a:schemeClr val="accent3"/>
                </a:solidFill>
                <a:cs typeface="Arial" pitchFamily="34" charset="0"/>
              </a:rPr>
              <a:t>easurable </a:t>
            </a:r>
          </a:p>
          <a:p>
            <a:pPr marL="285750" indent="-285750">
              <a:buFont typeface="Arial" panose="020B0604020202020204" pitchFamily="34" charset="0"/>
              <a:buChar char="•"/>
            </a:pPr>
            <a:r>
              <a:rPr lang="en-US" sz="2800" b="1" dirty="0" smtClean="0">
                <a:solidFill>
                  <a:schemeClr val="accent3"/>
                </a:solidFill>
                <a:cs typeface="Arial" pitchFamily="34" charset="0"/>
              </a:rPr>
              <a:t>A</a:t>
            </a:r>
            <a:r>
              <a:rPr lang="en-US" sz="2800" dirty="0" smtClean="0">
                <a:solidFill>
                  <a:schemeClr val="accent3"/>
                </a:solidFill>
                <a:cs typeface="Arial" pitchFamily="34" charset="0"/>
              </a:rPr>
              <a:t>chievable </a:t>
            </a:r>
          </a:p>
          <a:p>
            <a:pPr marL="285750" indent="-285750">
              <a:buFont typeface="Arial" panose="020B0604020202020204" pitchFamily="34" charset="0"/>
              <a:buChar char="•"/>
            </a:pPr>
            <a:r>
              <a:rPr lang="en-US" sz="2800" b="1" dirty="0" smtClean="0">
                <a:solidFill>
                  <a:schemeClr val="accent3"/>
                </a:solidFill>
                <a:cs typeface="Arial" pitchFamily="34" charset="0"/>
              </a:rPr>
              <a:t>R</a:t>
            </a:r>
            <a:r>
              <a:rPr lang="en-US" sz="2800" dirty="0" smtClean="0">
                <a:solidFill>
                  <a:schemeClr val="accent3"/>
                </a:solidFill>
                <a:cs typeface="Arial" pitchFamily="34" charset="0"/>
              </a:rPr>
              <a:t>elevant </a:t>
            </a:r>
          </a:p>
          <a:p>
            <a:pPr marL="285750" indent="-285750">
              <a:buFont typeface="Arial" panose="020B0604020202020204" pitchFamily="34" charset="0"/>
              <a:buChar char="•"/>
            </a:pPr>
            <a:r>
              <a:rPr lang="en-US" sz="2800" b="1" dirty="0" smtClean="0">
                <a:solidFill>
                  <a:schemeClr val="accent3"/>
                </a:solidFill>
                <a:cs typeface="Arial" pitchFamily="34" charset="0"/>
              </a:rPr>
              <a:t>T</a:t>
            </a:r>
            <a:r>
              <a:rPr lang="en-US" sz="2800" dirty="0" smtClean="0">
                <a:solidFill>
                  <a:schemeClr val="accent3"/>
                </a:solidFill>
                <a:cs typeface="Arial" pitchFamily="34" charset="0"/>
              </a:rPr>
              <a:t>ime-Bound</a:t>
            </a:r>
            <a:endParaRPr lang="en-US" sz="2800" dirty="0">
              <a:solidFill>
                <a:schemeClr val="accent3"/>
              </a:solidFill>
              <a:cs typeface="Arial" pitchFamily="34" charset="0"/>
            </a:endParaRPr>
          </a:p>
          <a:p>
            <a:pPr algn="ctr"/>
            <a:endParaRPr lang="en-US" sz="2400" dirty="0" smtClean="0">
              <a:solidFill>
                <a:schemeClr val="accent3"/>
              </a:solidFill>
              <a:cs typeface="Arial" pitchFamily="34" charset="0"/>
            </a:endParaRPr>
          </a:p>
          <a:p>
            <a:r>
              <a:rPr lang="en-US" sz="2800" dirty="0" smtClean="0">
                <a:solidFill>
                  <a:schemeClr val="accent3"/>
                </a:solidFill>
                <a:cs typeface="Arial" pitchFamily="34" charset="0"/>
              </a:rPr>
              <a:t>By a specified date, something will happen as a result of our project that we believe will make a measurable difference compared with data collected prior to implementation of the project.</a:t>
            </a:r>
            <a:endParaRPr lang="en-US" sz="2800" dirty="0">
              <a:solidFill>
                <a:schemeClr val="accent3"/>
              </a:solidFill>
              <a:cs typeface="Arial" pitchFamily="34" charset="0"/>
            </a:endParaRPr>
          </a:p>
        </p:txBody>
      </p:sp>
    </p:spTree>
    <p:extLst>
      <p:ext uri="{BB962C8B-B14F-4D97-AF65-F5344CB8AC3E}">
        <p14:creationId xmlns:p14="http://schemas.microsoft.com/office/powerpoint/2010/main" val="4065796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endParaRPr lang="en-US" dirty="0"/>
          </a:p>
        </p:txBody>
      </p:sp>
      <p:sp>
        <p:nvSpPr>
          <p:cNvPr id="3" name="Content Placeholder 2"/>
          <p:cNvSpPr>
            <a:spLocks noGrp="1"/>
          </p:cNvSpPr>
          <p:nvPr>
            <p:ph sz="quarter" idx="1"/>
          </p:nvPr>
        </p:nvSpPr>
        <p:spPr/>
        <p:txBody>
          <a:bodyPr/>
          <a:lstStyle/>
          <a:p>
            <a:endParaRPr lang="en-US" sz="3600" dirty="0" smtClean="0"/>
          </a:p>
          <a:p>
            <a:endParaRPr lang="en-US" sz="3600" dirty="0" smtClean="0"/>
          </a:p>
          <a:p>
            <a:pPr marL="0" indent="0" algn="ctr">
              <a:buNone/>
            </a:pPr>
            <a:r>
              <a:rPr lang="en-US" sz="4000" dirty="0" smtClean="0"/>
              <a:t>Evaluation does not measure anything</a:t>
            </a:r>
          </a:p>
        </p:txBody>
      </p:sp>
      <p:sp>
        <p:nvSpPr>
          <p:cNvPr id="4" name="Slide Number Placeholder 3"/>
          <p:cNvSpPr>
            <a:spLocks noGrp="1"/>
          </p:cNvSpPr>
          <p:nvPr>
            <p:ph type="sldNum" sz="quarter" idx="12"/>
          </p:nvPr>
        </p:nvSpPr>
        <p:spPr/>
        <p:txBody>
          <a:bodyPr/>
          <a:lstStyle/>
          <a:p>
            <a:fld id="{E133C276-4042-496D-928C-9B89E1D16C99}" type="slidenum">
              <a:rPr lang="en-US" smtClean="0"/>
              <a:pPr/>
              <a:t>23</a:t>
            </a:fld>
            <a:endParaRPr lang="en-US" dirty="0"/>
          </a:p>
        </p:txBody>
      </p:sp>
    </p:spTree>
    <p:extLst>
      <p:ext uri="{BB962C8B-B14F-4D97-AF65-F5344CB8AC3E}">
        <p14:creationId xmlns:p14="http://schemas.microsoft.com/office/powerpoint/2010/main" val="28744538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4" name="Rectangle 3"/>
          <p:cNvSpPr/>
          <p:nvPr/>
        </p:nvSpPr>
        <p:spPr>
          <a:xfrm>
            <a:off x="152400" y="1143000"/>
            <a:ext cx="8839200" cy="6894195"/>
          </a:xfrm>
          <a:prstGeom prst="rect">
            <a:avLst/>
          </a:prstGeom>
        </p:spPr>
        <p:txBody>
          <a:bodyPr wrap="square">
            <a:spAutoFit/>
          </a:bodyPr>
          <a:lstStyle/>
          <a:p>
            <a:pPr>
              <a:buFont typeface="Arial" pitchFamily="34" charset="0"/>
              <a:buChar char="•"/>
            </a:pPr>
            <a:r>
              <a:rPr lang="en-US" sz="2400" dirty="0" smtClean="0">
                <a:solidFill>
                  <a:schemeClr val="accent3"/>
                </a:solidFill>
                <a:cs typeface="Arial" pitchFamily="34" charset="0"/>
              </a:rPr>
              <a:t>The evaluation plan should </a:t>
            </a:r>
            <a:r>
              <a:rPr lang="en-US" sz="2400" dirty="0">
                <a:solidFill>
                  <a:schemeClr val="accent3"/>
                </a:solidFill>
                <a:cs typeface="Arial" pitchFamily="34" charset="0"/>
              </a:rPr>
              <a:t>be integral to </a:t>
            </a:r>
            <a:r>
              <a:rPr lang="en-US" sz="2400" dirty="0" smtClean="0">
                <a:solidFill>
                  <a:schemeClr val="accent3"/>
                </a:solidFill>
                <a:cs typeface="Arial" pitchFamily="34" charset="0"/>
              </a:rPr>
              <a:t>the project </a:t>
            </a:r>
            <a:r>
              <a:rPr lang="en-US" sz="2400" dirty="0">
                <a:solidFill>
                  <a:schemeClr val="accent3"/>
                </a:solidFill>
                <a:cs typeface="Arial" pitchFamily="34" charset="0"/>
              </a:rPr>
              <a:t>rather than a sidebar or </a:t>
            </a:r>
            <a:r>
              <a:rPr lang="en-US" sz="2400" dirty="0" smtClean="0">
                <a:solidFill>
                  <a:schemeClr val="accent3"/>
                </a:solidFill>
                <a:cs typeface="Arial" pitchFamily="34" charset="0"/>
              </a:rPr>
              <a:t>afterthought.</a:t>
            </a:r>
          </a:p>
          <a:p>
            <a:pPr>
              <a:buFont typeface="Arial" pitchFamily="34" charset="0"/>
              <a:buChar char="•"/>
            </a:pPr>
            <a:endParaRPr lang="en-US" sz="2400" dirty="0" smtClean="0">
              <a:solidFill>
                <a:schemeClr val="accent3"/>
              </a:solidFill>
              <a:cs typeface="Arial" pitchFamily="34" charset="0"/>
            </a:endParaRPr>
          </a:p>
          <a:p>
            <a:pPr>
              <a:buFont typeface="Arial" pitchFamily="34" charset="0"/>
              <a:buChar char="•"/>
            </a:pPr>
            <a:r>
              <a:rPr lang="en-US" sz="2400" dirty="0" smtClean="0">
                <a:solidFill>
                  <a:schemeClr val="accent3"/>
                </a:solidFill>
                <a:cs typeface="Arial" pitchFamily="34" charset="0"/>
              </a:rPr>
              <a:t>Align the evaluation plan with the needs assessment, project activities, and S.M.A.R.T. objectives.</a:t>
            </a:r>
          </a:p>
          <a:p>
            <a:pPr>
              <a:buFont typeface="Arial" pitchFamily="34" charset="0"/>
              <a:buChar char="•"/>
            </a:pPr>
            <a:endParaRPr lang="en-US" sz="2400" dirty="0" smtClean="0">
              <a:solidFill>
                <a:schemeClr val="accent3"/>
              </a:solidFill>
              <a:cs typeface="Arial" pitchFamily="34" charset="0"/>
            </a:endParaRPr>
          </a:p>
          <a:p>
            <a:pPr>
              <a:buFont typeface="Arial" pitchFamily="34" charset="0"/>
              <a:buChar char="•"/>
            </a:pPr>
            <a:r>
              <a:rPr lang="en-US" sz="2400" dirty="0">
                <a:solidFill>
                  <a:schemeClr val="accent3"/>
                </a:solidFill>
                <a:cs typeface="Arial" pitchFamily="34" charset="0"/>
              </a:rPr>
              <a:t>Describe the tools </a:t>
            </a:r>
            <a:r>
              <a:rPr lang="en-US" sz="2400" dirty="0" smtClean="0">
                <a:solidFill>
                  <a:schemeClr val="accent3"/>
                </a:solidFill>
                <a:cs typeface="Arial" pitchFamily="34" charset="0"/>
              </a:rPr>
              <a:t>and methods that will be used to </a:t>
            </a:r>
            <a:r>
              <a:rPr lang="en-US" sz="2400" dirty="0">
                <a:solidFill>
                  <a:schemeClr val="accent3"/>
                </a:solidFill>
                <a:cs typeface="Arial" pitchFamily="34" charset="0"/>
              </a:rPr>
              <a:t>measure and document </a:t>
            </a:r>
            <a:r>
              <a:rPr lang="en-US" sz="2400" dirty="0" smtClean="0">
                <a:solidFill>
                  <a:schemeClr val="accent3"/>
                </a:solidFill>
                <a:cs typeface="Arial" pitchFamily="34" charset="0"/>
              </a:rPr>
              <a:t>progress. </a:t>
            </a:r>
          </a:p>
          <a:p>
            <a:pPr>
              <a:buFont typeface="Arial" pitchFamily="34" charset="0"/>
              <a:buChar char="•"/>
            </a:pPr>
            <a:endParaRPr lang="en-US" sz="2400" dirty="0" smtClean="0">
              <a:solidFill>
                <a:schemeClr val="accent3"/>
              </a:solidFill>
              <a:cs typeface="Arial" pitchFamily="34" charset="0"/>
            </a:endParaRPr>
          </a:p>
          <a:p>
            <a:pPr>
              <a:buFont typeface="Arial" pitchFamily="34" charset="0"/>
              <a:buChar char="•"/>
            </a:pPr>
            <a:r>
              <a:rPr lang="en-US" sz="2400" dirty="0">
                <a:solidFill>
                  <a:schemeClr val="accent3"/>
                </a:solidFill>
                <a:cs typeface="Arial" pitchFamily="34" charset="0"/>
              </a:rPr>
              <a:t>Seek both </a:t>
            </a:r>
            <a:r>
              <a:rPr lang="en-US" sz="2400" dirty="0" smtClean="0">
                <a:solidFill>
                  <a:schemeClr val="accent3"/>
                </a:solidFill>
                <a:cs typeface="Arial" pitchFamily="34" charset="0"/>
              </a:rPr>
              <a:t>formative and </a:t>
            </a:r>
            <a:r>
              <a:rPr lang="en-US" sz="2400" dirty="0">
                <a:solidFill>
                  <a:schemeClr val="accent3"/>
                </a:solidFill>
                <a:cs typeface="Arial" pitchFamily="34" charset="0"/>
              </a:rPr>
              <a:t>summative </a:t>
            </a:r>
            <a:r>
              <a:rPr lang="en-US" sz="2400" dirty="0" smtClean="0">
                <a:solidFill>
                  <a:schemeClr val="accent3"/>
                </a:solidFill>
                <a:cs typeface="Arial" pitchFamily="34" charset="0"/>
              </a:rPr>
              <a:t>data to enable mid-course adjustments if needed.</a:t>
            </a:r>
          </a:p>
          <a:p>
            <a:pPr>
              <a:buFont typeface="Arial" pitchFamily="34" charset="0"/>
              <a:buChar char="•"/>
            </a:pPr>
            <a:endParaRPr lang="en-US" sz="2400" dirty="0">
              <a:solidFill>
                <a:schemeClr val="accent3"/>
              </a:solidFill>
              <a:cs typeface="Arial" pitchFamily="34" charset="0"/>
            </a:endParaRPr>
          </a:p>
          <a:p>
            <a:pPr>
              <a:buFont typeface="Arial" pitchFamily="34" charset="0"/>
              <a:buChar char="•"/>
            </a:pPr>
            <a:r>
              <a:rPr lang="en-US" sz="2400" dirty="0" smtClean="0">
                <a:solidFill>
                  <a:schemeClr val="accent3"/>
                </a:solidFill>
                <a:cs typeface="Arial" pitchFamily="34" charset="0"/>
              </a:rPr>
              <a:t>Monitor the evaluation process to ensure that data are collected and analyzed as outlined in evaluation plan.</a:t>
            </a:r>
          </a:p>
          <a:p>
            <a:pPr>
              <a:buFont typeface="Arial" pitchFamily="34" charset="0"/>
              <a:buChar char="•"/>
            </a:pPr>
            <a:endParaRPr lang="en-US" sz="2800" dirty="0" smtClean="0">
              <a:cs typeface="Arial" pitchFamily="34" charset="0"/>
            </a:endParaRPr>
          </a:p>
          <a:p>
            <a:pPr>
              <a:buFont typeface="Arial" pitchFamily="34" charset="0"/>
              <a:buChar char="•"/>
            </a:pPr>
            <a:endParaRPr lang="en-US" sz="2400" dirty="0">
              <a:cs typeface="Arial" pitchFamily="34" charset="0"/>
            </a:endParaRPr>
          </a:p>
          <a:p>
            <a:pPr>
              <a:buFont typeface="Arial" pitchFamily="34" charset="0"/>
              <a:buChar char="•"/>
            </a:pPr>
            <a:endParaRPr lang="en-US" dirty="0" smtClean="0">
              <a:latin typeface="Arial" pitchFamily="34" charset="0"/>
              <a:cs typeface="Arial" pitchFamily="34" charset="0"/>
            </a:endParaRPr>
          </a:p>
          <a:p>
            <a:pPr>
              <a:buFont typeface="Arial" pitchFamily="34" charset="0"/>
              <a:buChar char="•"/>
            </a:pPr>
            <a:endParaRPr lang="en-US" dirty="0">
              <a:latin typeface="Arial" pitchFamily="34" charset="0"/>
              <a:cs typeface="Arial" pitchFamily="34" charset="0"/>
            </a:endParaRPr>
          </a:p>
          <a:p>
            <a:pPr>
              <a:buFont typeface="Arial" pitchFamily="34" charset="0"/>
              <a:buChar char="•"/>
            </a:pPr>
            <a:endParaRPr lang="en-US" dirty="0">
              <a:latin typeface="Arial" pitchFamily="34" charset="0"/>
              <a:cs typeface="Arial" pitchFamily="34" charset="0"/>
            </a:endParaRPr>
          </a:p>
        </p:txBody>
      </p:sp>
      <p:sp>
        <p:nvSpPr>
          <p:cNvPr id="5" name="TextBox 4"/>
          <p:cNvSpPr txBox="1"/>
          <p:nvPr/>
        </p:nvSpPr>
        <p:spPr>
          <a:xfrm>
            <a:off x="304800" y="381000"/>
            <a:ext cx="7086600" cy="646331"/>
          </a:xfrm>
          <a:prstGeom prst="rect">
            <a:avLst/>
          </a:prstGeom>
          <a:noFill/>
        </p:spPr>
        <p:txBody>
          <a:bodyPr wrap="square" rtlCol="0">
            <a:spAutoFit/>
          </a:bodyPr>
          <a:lstStyle/>
          <a:p>
            <a:r>
              <a:rPr lang="en-US" sz="3600" b="1" dirty="0" smtClean="0">
                <a:solidFill>
                  <a:schemeClr val="accent3"/>
                </a:solidFill>
                <a:latin typeface="+mj-lt"/>
              </a:rPr>
              <a:t>Measure What You Treasure</a:t>
            </a:r>
            <a:endParaRPr lang="en-US" sz="3600" b="1" dirty="0">
              <a:solidFill>
                <a:schemeClr val="accent3"/>
              </a:solidFill>
              <a:latin typeface="+mj-lt"/>
            </a:endParaRPr>
          </a:p>
        </p:txBody>
      </p:sp>
    </p:spTree>
    <p:extLst>
      <p:ext uri="{BB962C8B-B14F-4D97-AF65-F5344CB8AC3E}">
        <p14:creationId xmlns:p14="http://schemas.microsoft.com/office/powerpoint/2010/main" val="5964214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endParaRPr lang="en-US" dirty="0"/>
          </a:p>
        </p:txBody>
      </p:sp>
      <p:sp>
        <p:nvSpPr>
          <p:cNvPr id="3" name="Content Placeholder 2"/>
          <p:cNvSpPr>
            <a:spLocks noGrp="1"/>
          </p:cNvSpPr>
          <p:nvPr>
            <p:ph sz="quarter" idx="1"/>
          </p:nvPr>
        </p:nvSpPr>
        <p:spPr/>
        <p:txBody>
          <a:bodyPr/>
          <a:lstStyle/>
          <a:p>
            <a:endParaRPr lang="en-US" sz="3600" dirty="0" smtClean="0"/>
          </a:p>
          <a:p>
            <a:endParaRPr lang="en-US" sz="3600" dirty="0" smtClean="0"/>
          </a:p>
          <a:p>
            <a:endParaRPr lang="en-US" sz="3600" dirty="0"/>
          </a:p>
          <a:p>
            <a:pPr marL="0" indent="0" algn="ctr">
              <a:buNone/>
            </a:pPr>
            <a:r>
              <a:rPr lang="en-US" sz="4000" dirty="0" smtClean="0"/>
              <a:t>Budget and narrative do not agree</a:t>
            </a:r>
          </a:p>
        </p:txBody>
      </p:sp>
      <p:sp>
        <p:nvSpPr>
          <p:cNvPr id="4" name="Slide Number Placeholder 3"/>
          <p:cNvSpPr>
            <a:spLocks noGrp="1"/>
          </p:cNvSpPr>
          <p:nvPr>
            <p:ph type="sldNum" sz="quarter" idx="12"/>
          </p:nvPr>
        </p:nvSpPr>
        <p:spPr/>
        <p:txBody>
          <a:bodyPr/>
          <a:lstStyle/>
          <a:p>
            <a:fld id="{E133C276-4042-496D-928C-9B89E1D16C99}" type="slidenum">
              <a:rPr lang="en-US" smtClean="0"/>
              <a:pPr/>
              <a:t>25</a:t>
            </a:fld>
            <a:endParaRPr lang="en-US" dirty="0"/>
          </a:p>
        </p:txBody>
      </p:sp>
    </p:spTree>
    <p:extLst>
      <p:ext uri="{BB962C8B-B14F-4D97-AF65-F5344CB8AC3E}">
        <p14:creationId xmlns:p14="http://schemas.microsoft.com/office/powerpoint/2010/main" val="1060059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381000" y="1447800"/>
            <a:ext cx="8534400" cy="4570482"/>
          </a:xfrm>
          <a:prstGeom prst="rect">
            <a:avLst/>
          </a:prstGeom>
          <a:noFill/>
        </p:spPr>
        <p:txBody>
          <a:bodyPr wrap="square" rtlCol="0">
            <a:spAutoFit/>
          </a:bodyPr>
          <a:lstStyle/>
          <a:p>
            <a:r>
              <a:rPr lang="en-US" sz="2400" b="1" dirty="0" smtClean="0">
                <a:solidFill>
                  <a:schemeClr val="accent3"/>
                </a:solidFill>
              </a:rPr>
              <a:t>              “</a:t>
            </a:r>
            <a:r>
              <a:rPr lang="en-US" sz="2400" b="1" dirty="0">
                <a:solidFill>
                  <a:schemeClr val="accent3"/>
                </a:solidFill>
              </a:rPr>
              <a:t>Necessary, Reasonable, </a:t>
            </a:r>
            <a:r>
              <a:rPr lang="en-US" sz="2400" b="1" dirty="0" smtClean="0">
                <a:solidFill>
                  <a:schemeClr val="accent3"/>
                </a:solidFill>
              </a:rPr>
              <a:t>Allocable, Allowable”</a:t>
            </a:r>
            <a:endParaRPr lang="en-US" sz="2400" b="1" dirty="0">
              <a:solidFill>
                <a:schemeClr val="accent3"/>
              </a:solidFill>
            </a:endParaRPr>
          </a:p>
          <a:p>
            <a:endParaRPr lang="en-US" sz="2400" dirty="0"/>
          </a:p>
          <a:p>
            <a:r>
              <a:rPr lang="en-US" sz="2400" dirty="0" smtClean="0">
                <a:solidFill>
                  <a:schemeClr val="accent3"/>
                </a:solidFill>
              </a:rPr>
              <a:t>OMB Circular A-87 for Governmental Agencies including Public Schools</a:t>
            </a:r>
          </a:p>
          <a:p>
            <a:r>
              <a:rPr lang="en-US" sz="2400" dirty="0">
                <a:solidFill>
                  <a:schemeClr val="accent3"/>
                </a:solidFill>
                <a:hlinkClick r:id="rId4"/>
              </a:rPr>
              <a:t>http://</a:t>
            </a:r>
            <a:r>
              <a:rPr lang="en-US" sz="2400" dirty="0" smtClean="0">
                <a:solidFill>
                  <a:schemeClr val="accent3"/>
                </a:solidFill>
                <a:hlinkClick r:id="rId4"/>
              </a:rPr>
              <a:t>www.whitehouse.gov/omb/circulars_a087_2004#attb</a:t>
            </a:r>
            <a:endParaRPr lang="en-US" sz="2400" dirty="0" smtClean="0">
              <a:solidFill>
                <a:schemeClr val="accent3"/>
              </a:solidFill>
            </a:endParaRPr>
          </a:p>
          <a:p>
            <a:endParaRPr lang="en-US" sz="2400" dirty="0" smtClean="0">
              <a:solidFill>
                <a:schemeClr val="accent3"/>
              </a:solidFill>
            </a:endParaRPr>
          </a:p>
          <a:p>
            <a:r>
              <a:rPr lang="en-US" sz="2400" dirty="0" smtClean="0">
                <a:solidFill>
                  <a:schemeClr val="accent3"/>
                </a:solidFill>
              </a:rPr>
              <a:t>OMB Circular A-12s for Non-Profit Organizations</a:t>
            </a:r>
          </a:p>
          <a:p>
            <a:r>
              <a:rPr lang="en-US" sz="2400" dirty="0">
                <a:solidFill>
                  <a:schemeClr val="accent3"/>
                </a:solidFill>
                <a:hlinkClick r:id="rId5"/>
              </a:rPr>
              <a:t>http://www.whitehouse.gov/omb/circulars_a122_2004</a:t>
            </a:r>
            <a:r>
              <a:rPr lang="en-US" sz="2400" dirty="0" smtClean="0">
                <a:solidFill>
                  <a:schemeClr val="accent3"/>
                </a:solidFill>
                <a:hlinkClick r:id="rId5"/>
              </a:rPr>
              <a:t>/</a:t>
            </a:r>
            <a:endParaRPr lang="en-US" sz="2400" dirty="0" smtClean="0">
              <a:solidFill>
                <a:schemeClr val="accent3"/>
              </a:solidFill>
            </a:endParaRPr>
          </a:p>
          <a:p>
            <a:endParaRPr lang="en-US" sz="2400" dirty="0">
              <a:solidFill>
                <a:schemeClr val="accent3"/>
              </a:solidFill>
            </a:endParaRPr>
          </a:p>
          <a:p>
            <a:r>
              <a:rPr lang="en-US" sz="2400" dirty="0" smtClean="0">
                <a:solidFill>
                  <a:schemeClr val="accent3"/>
                </a:solidFill>
              </a:rPr>
              <a:t>OMB Circular A-21 for Institutes of Higher Education</a:t>
            </a:r>
          </a:p>
          <a:p>
            <a:r>
              <a:rPr lang="en-US" sz="2400" dirty="0">
                <a:solidFill>
                  <a:schemeClr val="accent3"/>
                </a:solidFill>
                <a:hlinkClick r:id="rId6"/>
              </a:rPr>
              <a:t>http://www.whitehouse.gov/omb/circulars_a021_2004</a:t>
            </a:r>
            <a:r>
              <a:rPr lang="en-US" sz="2400" dirty="0" smtClean="0">
                <a:solidFill>
                  <a:schemeClr val="accent3"/>
                </a:solidFill>
                <a:hlinkClick r:id="rId6"/>
              </a:rPr>
              <a:t>/</a:t>
            </a:r>
            <a:endParaRPr lang="en-US" sz="2400" dirty="0" smtClean="0">
              <a:solidFill>
                <a:schemeClr val="accent3"/>
              </a:solidFill>
            </a:endParaRPr>
          </a:p>
          <a:p>
            <a:endParaRPr lang="en-US" sz="1350" dirty="0" smtClean="0">
              <a:solidFill>
                <a:schemeClr val="accent3"/>
              </a:solidFill>
            </a:endParaRPr>
          </a:p>
          <a:p>
            <a:endParaRPr lang="en-US" sz="1350" dirty="0"/>
          </a:p>
        </p:txBody>
      </p:sp>
      <p:sp>
        <p:nvSpPr>
          <p:cNvPr id="4" name="TextBox 3"/>
          <p:cNvSpPr txBox="1"/>
          <p:nvPr/>
        </p:nvSpPr>
        <p:spPr>
          <a:xfrm>
            <a:off x="381000" y="381000"/>
            <a:ext cx="7010400" cy="646331"/>
          </a:xfrm>
          <a:prstGeom prst="rect">
            <a:avLst/>
          </a:prstGeom>
          <a:noFill/>
        </p:spPr>
        <p:txBody>
          <a:bodyPr wrap="square" rtlCol="0">
            <a:spAutoFit/>
          </a:bodyPr>
          <a:lstStyle/>
          <a:p>
            <a:r>
              <a:rPr lang="en-US" sz="3600" b="1" dirty="0" smtClean="0">
                <a:solidFill>
                  <a:schemeClr val="accent3"/>
                </a:solidFill>
                <a:latin typeface="+mj-lt"/>
              </a:rPr>
              <a:t>Allowable Expenditures</a:t>
            </a:r>
            <a:endParaRPr lang="en-US" sz="3600" b="1" dirty="0">
              <a:solidFill>
                <a:schemeClr val="accent3"/>
              </a:solidFill>
              <a:latin typeface="+mj-lt"/>
            </a:endParaRPr>
          </a:p>
        </p:txBody>
      </p:sp>
    </p:spTree>
    <p:extLst>
      <p:ext uri="{BB962C8B-B14F-4D97-AF65-F5344CB8AC3E}">
        <p14:creationId xmlns:p14="http://schemas.microsoft.com/office/powerpoint/2010/main" val="3535275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a:t>
            </a:r>
            <a:endParaRPr lang="en-US" dirty="0"/>
          </a:p>
        </p:txBody>
      </p:sp>
      <p:sp>
        <p:nvSpPr>
          <p:cNvPr id="3" name="Content Placeholder 2"/>
          <p:cNvSpPr>
            <a:spLocks noGrp="1"/>
          </p:cNvSpPr>
          <p:nvPr>
            <p:ph sz="quarter" idx="1"/>
          </p:nvPr>
        </p:nvSpPr>
        <p:spPr/>
        <p:txBody>
          <a:bodyPr/>
          <a:lstStyle/>
          <a:p>
            <a:endParaRPr lang="en-US" sz="3600" dirty="0" smtClean="0"/>
          </a:p>
          <a:p>
            <a:endParaRPr lang="en-US" sz="3600" dirty="0" smtClean="0"/>
          </a:p>
          <a:p>
            <a:endParaRPr lang="en-US" sz="3600" dirty="0"/>
          </a:p>
          <a:p>
            <a:pPr marL="0" indent="0" algn="ctr">
              <a:buNone/>
            </a:pPr>
            <a:r>
              <a:rPr lang="en-US" sz="4000" dirty="0" smtClean="0"/>
              <a:t>Flowery (tiresome) writing</a:t>
            </a:r>
          </a:p>
        </p:txBody>
      </p:sp>
      <p:sp>
        <p:nvSpPr>
          <p:cNvPr id="4" name="Slide Number Placeholder 3"/>
          <p:cNvSpPr>
            <a:spLocks noGrp="1"/>
          </p:cNvSpPr>
          <p:nvPr>
            <p:ph type="sldNum" sz="quarter" idx="12"/>
          </p:nvPr>
        </p:nvSpPr>
        <p:spPr/>
        <p:txBody>
          <a:bodyPr/>
          <a:lstStyle/>
          <a:p>
            <a:fld id="{E133C276-4042-496D-928C-9B89E1D16C99}" type="slidenum">
              <a:rPr lang="en-US" smtClean="0"/>
              <a:pPr/>
              <a:t>27</a:t>
            </a:fld>
            <a:endParaRPr lang="en-US" dirty="0"/>
          </a:p>
        </p:txBody>
      </p:sp>
    </p:spTree>
    <p:extLst>
      <p:ext uri="{BB962C8B-B14F-4D97-AF65-F5344CB8AC3E}">
        <p14:creationId xmlns:p14="http://schemas.microsoft.com/office/powerpoint/2010/main" val="10600592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5" name="TextBox 4"/>
          <p:cNvSpPr txBox="1"/>
          <p:nvPr/>
        </p:nvSpPr>
        <p:spPr>
          <a:xfrm>
            <a:off x="381000" y="304800"/>
            <a:ext cx="6858000" cy="646331"/>
          </a:xfrm>
          <a:prstGeom prst="rect">
            <a:avLst/>
          </a:prstGeom>
          <a:noFill/>
        </p:spPr>
        <p:txBody>
          <a:bodyPr wrap="square" rtlCol="0">
            <a:spAutoFit/>
          </a:bodyPr>
          <a:lstStyle/>
          <a:p>
            <a:r>
              <a:rPr lang="en-US" sz="3600" b="1" dirty="0" smtClean="0">
                <a:solidFill>
                  <a:schemeClr val="accent3"/>
                </a:solidFill>
                <a:latin typeface="+mj-lt"/>
              </a:rPr>
              <a:t>Write for the Reader</a:t>
            </a:r>
            <a:endParaRPr lang="en-US" sz="3600" b="1" dirty="0">
              <a:solidFill>
                <a:schemeClr val="accent3"/>
              </a:solidFill>
              <a:latin typeface="+mj-lt"/>
            </a:endParaRPr>
          </a:p>
        </p:txBody>
      </p:sp>
      <p:sp>
        <p:nvSpPr>
          <p:cNvPr id="6" name="TextBox 5"/>
          <p:cNvSpPr txBox="1"/>
          <p:nvPr/>
        </p:nvSpPr>
        <p:spPr>
          <a:xfrm>
            <a:off x="76199" y="1219200"/>
            <a:ext cx="9009431" cy="7109639"/>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schemeClr val="accent3"/>
                </a:solidFill>
              </a:rPr>
              <a:t>Use simple but “sophisticated” words, phrases, punctuation, and grammatical construction. Avoid colloquialisms.</a:t>
            </a:r>
          </a:p>
          <a:p>
            <a:pPr marL="342900" indent="-342900">
              <a:buFont typeface="Arial" panose="020B0604020202020204" pitchFamily="34" charset="0"/>
              <a:buChar char="•"/>
            </a:pPr>
            <a:r>
              <a:rPr lang="en-US" sz="2400" dirty="0" smtClean="0">
                <a:solidFill>
                  <a:schemeClr val="accent3"/>
                </a:solidFill>
              </a:rPr>
              <a:t>Excessive quirkiness and “creativity” may not be rewarded.</a:t>
            </a:r>
          </a:p>
          <a:p>
            <a:pPr marL="285750" indent="-285750">
              <a:buFont typeface="Arial" panose="020B0604020202020204" pitchFamily="34" charset="0"/>
              <a:buChar char="•"/>
            </a:pPr>
            <a:r>
              <a:rPr lang="en-US" sz="2400" dirty="0">
                <a:solidFill>
                  <a:schemeClr val="accent3"/>
                </a:solidFill>
              </a:rPr>
              <a:t>Choose strong, active </a:t>
            </a:r>
            <a:r>
              <a:rPr lang="en-US" sz="2400" dirty="0" smtClean="0">
                <a:solidFill>
                  <a:schemeClr val="accent3"/>
                </a:solidFill>
              </a:rPr>
              <a:t>verbs. Avoid overuse of “</a:t>
            </a:r>
            <a:r>
              <a:rPr lang="en-US" sz="2400" dirty="0" err="1" smtClean="0">
                <a:solidFill>
                  <a:schemeClr val="accent3"/>
                </a:solidFill>
              </a:rPr>
              <a:t>ing</a:t>
            </a:r>
            <a:r>
              <a:rPr lang="en-US" sz="2400" dirty="0" smtClean="0">
                <a:solidFill>
                  <a:schemeClr val="accent3"/>
                </a:solidFill>
              </a:rPr>
              <a:t>” or “to be” verbs. </a:t>
            </a:r>
          </a:p>
          <a:p>
            <a:pPr marL="285750" indent="-285750">
              <a:buFont typeface="Arial" panose="020B0604020202020204" pitchFamily="34" charset="0"/>
              <a:buChar char="•"/>
            </a:pPr>
            <a:r>
              <a:rPr lang="en-US" sz="2400" dirty="0" smtClean="0">
                <a:solidFill>
                  <a:schemeClr val="accent3"/>
                </a:solidFill>
              </a:rPr>
              <a:t>Insert adjectives </a:t>
            </a:r>
            <a:r>
              <a:rPr lang="en-US" sz="2400" dirty="0">
                <a:solidFill>
                  <a:schemeClr val="accent3"/>
                </a:solidFill>
              </a:rPr>
              <a:t>and </a:t>
            </a:r>
            <a:r>
              <a:rPr lang="en-US" sz="2400" dirty="0" smtClean="0">
                <a:solidFill>
                  <a:schemeClr val="accent3"/>
                </a:solidFill>
              </a:rPr>
              <a:t>adverbs strategically.</a:t>
            </a:r>
          </a:p>
          <a:p>
            <a:pPr marL="285750" indent="-285750">
              <a:buFont typeface="Arial" panose="020B0604020202020204" pitchFamily="34" charset="0"/>
              <a:buChar char="•"/>
            </a:pPr>
            <a:r>
              <a:rPr lang="en-US" sz="2400" dirty="0">
                <a:solidFill>
                  <a:schemeClr val="accent3"/>
                </a:solidFill>
              </a:rPr>
              <a:t>Never use two words when one will do; eliminate </a:t>
            </a:r>
            <a:r>
              <a:rPr lang="en-US" sz="2400" dirty="0" smtClean="0">
                <a:solidFill>
                  <a:schemeClr val="accent3"/>
                </a:solidFill>
              </a:rPr>
              <a:t>redundancy.</a:t>
            </a:r>
          </a:p>
          <a:p>
            <a:pPr marL="285750" indent="-285750">
              <a:buFont typeface="Arial" panose="020B0604020202020204" pitchFamily="34" charset="0"/>
              <a:buChar char="•"/>
            </a:pPr>
            <a:r>
              <a:rPr lang="en-US" sz="2400" dirty="0" smtClean="0">
                <a:solidFill>
                  <a:schemeClr val="accent3"/>
                </a:solidFill>
              </a:rPr>
              <a:t>Avoid jargon and </a:t>
            </a:r>
            <a:r>
              <a:rPr lang="en-US" sz="2400" dirty="0" err="1" smtClean="0">
                <a:solidFill>
                  <a:schemeClr val="accent3"/>
                </a:solidFill>
              </a:rPr>
              <a:t>cliches</a:t>
            </a:r>
            <a:r>
              <a:rPr lang="en-US" sz="2400" dirty="0" smtClean="0">
                <a:solidFill>
                  <a:schemeClr val="accent3"/>
                </a:solidFill>
              </a:rPr>
              <a:t>. </a:t>
            </a:r>
          </a:p>
          <a:p>
            <a:pPr marL="285750" indent="-285750">
              <a:buFont typeface="Arial" panose="020B0604020202020204" pitchFamily="34" charset="0"/>
              <a:buChar char="•"/>
            </a:pPr>
            <a:r>
              <a:rPr lang="en-US" sz="2400" dirty="0" smtClean="0">
                <a:solidFill>
                  <a:schemeClr val="accent3"/>
                </a:solidFill>
              </a:rPr>
              <a:t>Write out names and phrases in full before abbreviating and place the abbreviation in parentheses after first usage.</a:t>
            </a:r>
          </a:p>
          <a:p>
            <a:pPr marL="342900" indent="-342900">
              <a:buFont typeface="Arial" panose="020B0604020202020204" pitchFamily="34" charset="0"/>
              <a:buChar char="•"/>
            </a:pPr>
            <a:r>
              <a:rPr lang="en-US" sz="2400" dirty="0" smtClean="0">
                <a:solidFill>
                  <a:schemeClr val="accent3"/>
                </a:solidFill>
              </a:rPr>
              <a:t>Vary length and construction of sentences.</a:t>
            </a:r>
          </a:p>
          <a:p>
            <a:pPr marL="342900" indent="-342900">
              <a:buFont typeface="Arial" panose="020B0604020202020204" pitchFamily="34" charset="0"/>
              <a:buChar char="•"/>
            </a:pPr>
            <a:r>
              <a:rPr lang="en-US" sz="2400" dirty="0">
                <a:solidFill>
                  <a:schemeClr val="accent3"/>
                </a:solidFill>
              </a:rPr>
              <a:t>A</a:t>
            </a:r>
            <a:r>
              <a:rPr lang="en-US" sz="2400" dirty="0" smtClean="0">
                <a:solidFill>
                  <a:schemeClr val="accent3"/>
                </a:solidFill>
              </a:rPr>
              <a:t>void run-on or incomplete sentences.</a:t>
            </a:r>
          </a:p>
          <a:p>
            <a:pPr marL="342900" indent="-342900">
              <a:buFont typeface="Arial" panose="020B0604020202020204" pitchFamily="34" charset="0"/>
              <a:buChar char="•"/>
            </a:pPr>
            <a:r>
              <a:rPr lang="en-US" sz="2400" dirty="0" smtClean="0">
                <a:solidFill>
                  <a:schemeClr val="accent3"/>
                </a:solidFill>
              </a:rPr>
              <a:t>Default to third person unless otherwise advised.</a:t>
            </a:r>
          </a:p>
          <a:p>
            <a:pPr marL="342900" indent="-342900">
              <a:buFont typeface="Arial" panose="020B0604020202020204" pitchFamily="34" charset="0"/>
              <a:buChar char="•"/>
            </a:pPr>
            <a:r>
              <a:rPr lang="en-US" sz="2400" dirty="0" smtClean="0">
                <a:solidFill>
                  <a:schemeClr val="accent3"/>
                </a:solidFill>
              </a:rPr>
              <a:t>Enlist the help of an honest and knowledgeable proofreader/editor.</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32227759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a:t>
            </a:r>
            <a:endParaRPr lang="en-US" dirty="0"/>
          </a:p>
        </p:txBody>
      </p:sp>
      <p:sp>
        <p:nvSpPr>
          <p:cNvPr id="3" name="Content Placeholder 2"/>
          <p:cNvSpPr>
            <a:spLocks noGrp="1"/>
          </p:cNvSpPr>
          <p:nvPr>
            <p:ph sz="quarter" idx="1"/>
          </p:nvPr>
        </p:nvSpPr>
        <p:spPr/>
        <p:txBody>
          <a:bodyPr/>
          <a:lstStyle/>
          <a:p>
            <a:endParaRPr lang="en-US" sz="3600" dirty="0" smtClean="0"/>
          </a:p>
          <a:p>
            <a:endParaRPr lang="en-US" sz="3600" dirty="0" smtClean="0"/>
          </a:p>
          <a:p>
            <a:endParaRPr lang="en-US" sz="3600" dirty="0"/>
          </a:p>
          <a:p>
            <a:pPr marL="0" indent="0" algn="ctr">
              <a:buNone/>
            </a:pPr>
            <a:r>
              <a:rPr lang="en-US" sz="4000" dirty="0" smtClean="0"/>
              <a:t>Sloppy application</a:t>
            </a:r>
          </a:p>
        </p:txBody>
      </p:sp>
      <p:sp>
        <p:nvSpPr>
          <p:cNvPr id="4" name="Slide Number Placeholder 3"/>
          <p:cNvSpPr>
            <a:spLocks noGrp="1"/>
          </p:cNvSpPr>
          <p:nvPr>
            <p:ph type="sldNum" sz="quarter" idx="12"/>
          </p:nvPr>
        </p:nvSpPr>
        <p:spPr/>
        <p:txBody>
          <a:bodyPr/>
          <a:lstStyle/>
          <a:p>
            <a:fld id="{E133C276-4042-496D-928C-9B89E1D16C99}" type="slidenum">
              <a:rPr lang="en-US" smtClean="0"/>
              <a:pPr/>
              <a:t>29</a:t>
            </a:fld>
            <a:endParaRPr lang="en-US" dirty="0"/>
          </a:p>
        </p:txBody>
      </p:sp>
    </p:spTree>
    <p:extLst>
      <p:ext uri="{BB962C8B-B14F-4D97-AF65-F5344CB8AC3E}">
        <p14:creationId xmlns:p14="http://schemas.microsoft.com/office/powerpoint/2010/main" val="1452379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E133C276-4042-496D-928C-9B89E1D16C99}" type="slidenum">
              <a:rPr lang="en-US" smtClean="0"/>
              <a:pPr/>
              <a:t>3</a:t>
            </a:fld>
            <a:endParaRPr lang="en-US" dirty="0"/>
          </a:p>
        </p:txBody>
      </p:sp>
      <p:sp>
        <p:nvSpPr>
          <p:cNvPr id="3" name="Content Placeholder 2"/>
          <p:cNvSpPr>
            <a:spLocks noGrp="1"/>
          </p:cNvSpPr>
          <p:nvPr>
            <p:ph sz="quarter" idx="4294967295"/>
          </p:nvPr>
        </p:nvSpPr>
        <p:spPr>
          <a:xfrm>
            <a:off x="457200" y="1981200"/>
            <a:ext cx="8229600" cy="4098925"/>
          </a:xfrm>
        </p:spPr>
        <p:txBody>
          <a:bodyPr/>
          <a:lstStyle/>
          <a:p>
            <a:pPr marL="0" indent="0" algn="ctr">
              <a:buNone/>
            </a:pPr>
            <a:endParaRPr lang="en-US" sz="4000" dirty="0" smtClean="0"/>
          </a:p>
          <a:p>
            <a:pPr marL="0" indent="0" algn="ctr">
              <a:buNone/>
            </a:pPr>
            <a:endParaRPr lang="en-US" sz="4000" dirty="0"/>
          </a:p>
          <a:p>
            <a:pPr marL="0" indent="0" algn="ctr">
              <a:buNone/>
            </a:pPr>
            <a:r>
              <a:rPr lang="en-US" sz="4000" dirty="0" smtClean="0"/>
              <a:t>Top 10 Mistakes in Grant Applications</a:t>
            </a:r>
            <a:endParaRPr lang="en-US" sz="4000" dirty="0"/>
          </a:p>
        </p:txBody>
      </p:sp>
    </p:spTree>
    <p:extLst>
      <p:ext uri="{BB962C8B-B14F-4D97-AF65-F5344CB8AC3E}">
        <p14:creationId xmlns:p14="http://schemas.microsoft.com/office/powerpoint/2010/main" val="30828187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4" name="Rectangle 3"/>
          <p:cNvSpPr/>
          <p:nvPr/>
        </p:nvSpPr>
        <p:spPr>
          <a:xfrm>
            <a:off x="228599" y="1219201"/>
            <a:ext cx="8857031" cy="5893921"/>
          </a:xfrm>
          <a:prstGeom prst="rect">
            <a:avLst/>
          </a:prstGeom>
        </p:spPr>
        <p:txBody>
          <a:bodyPr wrap="square">
            <a:spAutoFit/>
          </a:bodyPr>
          <a:lstStyle/>
          <a:p>
            <a:pPr>
              <a:spcBef>
                <a:spcPct val="50000"/>
              </a:spcBef>
              <a:buFontTx/>
              <a:buChar char="•"/>
            </a:pPr>
            <a:r>
              <a:rPr lang="en-US" sz="2800" dirty="0">
                <a:solidFill>
                  <a:schemeClr val="accent3"/>
                </a:solidFill>
              </a:rPr>
              <a:t>Your trustworthiness and capacity to implement the project you have proposed will be judged not only by the words you write but by the care you demonstrate in the writing and submission of your </a:t>
            </a:r>
            <a:r>
              <a:rPr lang="en-US" sz="2800" dirty="0" smtClean="0">
                <a:solidFill>
                  <a:schemeClr val="accent3"/>
                </a:solidFill>
              </a:rPr>
              <a:t>proposal.</a:t>
            </a:r>
          </a:p>
          <a:p>
            <a:pPr>
              <a:spcBef>
                <a:spcPct val="50000"/>
              </a:spcBef>
              <a:buFontTx/>
              <a:buChar char="•"/>
            </a:pPr>
            <a:r>
              <a:rPr lang="en-US" sz="2800" dirty="0">
                <a:solidFill>
                  <a:schemeClr val="accent3"/>
                </a:solidFill>
              </a:rPr>
              <a:t>Pay attention to </a:t>
            </a:r>
            <a:r>
              <a:rPr lang="en-US" sz="2800" dirty="0" smtClean="0">
                <a:solidFill>
                  <a:schemeClr val="accent3"/>
                </a:solidFill>
              </a:rPr>
              <a:t>margins, type style, font </a:t>
            </a:r>
            <a:r>
              <a:rPr lang="en-US" sz="2800" dirty="0">
                <a:solidFill>
                  <a:schemeClr val="accent3"/>
                </a:solidFill>
              </a:rPr>
              <a:t>size, page limits, </a:t>
            </a:r>
            <a:r>
              <a:rPr lang="en-US" sz="2800" dirty="0" smtClean="0">
                <a:solidFill>
                  <a:schemeClr val="accent3"/>
                </a:solidFill>
              </a:rPr>
              <a:t>the color </a:t>
            </a:r>
            <a:r>
              <a:rPr lang="en-US" sz="2800" dirty="0">
                <a:solidFill>
                  <a:schemeClr val="accent3"/>
                </a:solidFill>
              </a:rPr>
              <a:t>of ink required for signatures.  You can be disqualified if you fail to follow any of the rules.</a:t>
            </a:r>
          </a:p>
          <a:p>
            <a:pPr>
              <a:spcBef>
                <a:spcPct val="50000"/>
              </a:spcBef>
              <a:buFontTx/>
              <a:buChar char="•"/>
            </a:pPr>
            <a:r>
              <a:rPr lang="en-US" sz="2800" dirty="0">
                <a:solidFill>
                  <a:schemeClr val="accent3"/>
                </a:solidFill>
              </a:rPr>
              <a:t>Your ability to follow the rules of </a:t>
            </a:r>
            <a:r>
              <a:rPr lang="en-US" sz="2800" dirty="0" smtClean="0">
                <a:solidFill>
                  <a:schemeClr val="accent3"/>
                </a:solidFill>
              </a:rPr>
              <a:t>preparing a proposal </a:t>
            </a:r>
            <a:r>
              <a:rPr lang="en-US" sz="2800" dirty="0">
                <a:solidFill>
                  <a:schemeClr val="accent3"/>
                </a:solidFill>
              </a:rPr>
              <a:t>is an indicator as to whether you have the capacity to successfully implement the project </a:t>
            </a:r>
            <a:r>
              <a:rPr lang="en-US" sz="2800" dirty="0" smtClean="0">
                <a:solidFill>
                  <a:schemeClr val="accent3"/>
                </a:solidFill>
              </a:rPr>
              <a:t>if funds are awarded.</a:t>
            </a:r>
            <a:endParaRPr lang="en-US" sz="2800" dirty="0">
              <a:solidFill>
                <a:schemeClr val="accent3"/>
              </a:solidFill>
            </a:endParaRPr>
          </a:p>
          <a:p>
            <a:pPr>
              <a:spcBef>
                <a:spcPct val="50000"/>
              </a:spcBef>
              <a:buFontTx/>
              <a:buChar char="•"/>
            </a:pPr>
            <a:endParaRPr lang="en-US" sz="2800" dirty="0">
              <a:solidFill>
                <a:schemeClr val="accent3"/>
              </a:solidFill>
            </a:endParaRPr>
          </a:p>
          <a:p>
            <a:pPr>
              <a:spcBef>
                <a:spcPct val="50000"/>
              </a:spcBef>
            </a:pPr>
            <a:endParaRPr lang="en-US" dirty="0">
              <a:latin typeface="Arial" charset="0"/>
            </a:endParaRPr>
          </a:p>
        </p:txBody>
      </p:sp>
      <p:sp>
        <p:nvSpPr>
          <p:cNvPr id="5" name="TextBox 4"/>
          <p:cNvSpPr txBox="1"/>
          <p:nvPr/>
        </p:nvSpPr>
        <p:spPr>
          <a:xfrm>
            <a:off x="304800" y="381000"/>
            <a:ext cx="7010400" cy="646331"/>
          </a:xfrm>
          <a:prstGeom prst="rect">
            <a:avLst/>
          </a:prstGeom>
          <a:noFill/>
        </p:spPr>
        <p:txBody>
          <a:bodyPr wrap="square" rtlCol="0">
            <a:spAutoFit/>
          </a:bodyPr>
          <a:lstStyle/>
          <a:p>
            <a:r>
              <a:rPr lang="en-US" sz="3600" b="1" dirty="0" smtClean="0">
                <a:solidFill>
                  <a:schemeClr val="accent3"/>
                </a:solidFill>
                <a:latin typeface="+mj-lt"/>
              </a:rPr>
              <a:t>Follow the Rules!</a:t>
            </a:r>
            <a:endParaRPr lang="en-US" sz="3600" b="1" dirty="0">
              <a:solidFill>
                <a:schemeClr val="accent3"/>
              </a:solidFill>
              <a:latin typeface="+mj-lt"/>
            </a:endParaRPr>
          </a:p>
        </p:txBody>
      </p:sp>
    </p:spTree>
    <p:extLst>
      <p:ext uri="{BB962C8B-B14F-4D97-AF65-F5344CB8AC3E}">
        <p14:creationId xmlns:p14="http://schemas.microsoft.com/office/powerpoint/2010/main" val="16977877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359051" y="1219200"/>
            <a:ext cx="8780830" cy="4893647"/>
          </a:xfrm>
          <a:prstGeom prst="rect">
            <a:avLst/>
          </a:prstGeom>
          <a:noFill/>
        </p:spPr>
        <p:txBody>
          <a:bodyPr wrap="square" rtlCol="0">
            <a:spAutoFit/>
          </a:bodyPr>
          <a:lstStyle/>
          <a:p>
            <a:pPr>
              <a:buFont typeface="Arial" pitchFamily="34" charset="0"/>
              <a:buChar char="•"/>
            </a:pPr>
            <a:r>
              <a:rPr lang="en-US" sz="2400" dirty="0" smtClean="0">
                <a:solidFill>
                  <a:schemeClr val="accent3"/>
                </a:solidFill>
                <a:cs typeface="Arial" pitchFamily="34" charset="0"/>
              </a:rPr>
              <a:t>NC Bright Ideas (September deadline)</a:t>
            </a:r>
          </a:p>
          <a:p>
            <a:r>
              <a:rPr lang="en-US" sz="2400" u="sng" dirty="0" smtClean="0">
                <a:solidFill>
                  <a:schemeClr val="accent2"/>
                </a:solidFill>
                <a:cs typeface="Arial" pitchFamily="34" charset="0"/>
                <a:hlinkClick r:id="rId4"/>
              </a:rPr>
              <a:t> </a:t>
            </a:r>
            <a:r>
              <a:rPr lang="en-US" sz="2400" dirty="0">
                <a:solidFill>
                  <a:schemeClr val="accent2"/>
                </a:solidFill>
                <a:cs typeface="Arial" pitchFamily="34" charset="0"/>
                <a:hlinkClick r:id="rId4"/>
              </a:rPr>
              <a:t>http://www.ncbrightideas.com/</a:t>
            </a:r>
            <a:endParaRPr lang="en-US" sz="2400" dirty="0">
              <a:solidFill>
                <a:schemeClr val="accent2"/>
              </a:solidFill>
              <a:cs typeface="Arial" pitchFamily="34" charset="0"/>
            </a:endParaRPr>
          </a:p>
          <a:p>
            <a:endParaRPr lang="en-US" sz="2400" dirty="0">
              <a:solidFill>
                <a:schemeClr val="accent2"/>
              </a:solidFill>
              <a:cs typeface="Arial" pitchFamily="34" charset="0"/>
            </a:endParaRPr>
          </a:p>
          <a:p>
            <a:pPr>
              <a:buFont typeface="Arial" pitchFamily="34" charset="0"/>
              <a:buChar char="•"/>
            </a:pPr>
            <a:r>
              <a:rPr lang="en-US" sz="2400" dirty="0" smtClean="0">
                <a:solidFill>
                  <a:schemeClr val="accent3"/>
                </a:solidFill>
                <a:cs typeface="Arial" pitchFamily="34" charset="0"/>
              </a:rPr>
              <a:t>Dollar General Back to School (May deadline)    </a:t>
            </a:r>
            <a:r>
              <a:rPr lang="en-US" sz="2400" dirty="0" smtClean="0">
                <a:solidFill>
                  <a:schemeClr val="accent2"/>
                </a:solidFill>
                <a:cs typeface="Arial" pitchFamily="34" charset="0"/>
                <a:hlinkClick r:id="rId5"/>
              </a:rPr>
              <a:t>http://newscenter.dollargeneral.com/article_display.cfm?article_id=1847</a:t>
            </a:r>
            <a:endParaRPr lang="en-US" sz="2400" dirty="0" smtClean="0">
              <a:solidFill>
                <a:schemeClr val="accent2"/>
              </a:solidFill>
              <a:cs typeface="Arial" pitchFamily="34" charset="0"/>
            </a:endParaRPr>
          </a:p>
          <a:p>
            <a:endParaRPr lang="en-US" sz="2400" dirty="0">
              <a:solidFill>
                <a:schemeClr val="accent2"/>
              </a:solidFill>
              <a:cs typeface="Arial" pitchFamily="34" charset="0"/>
            </a:endParaRPr>
          </a:p>
          <a:p>
            <a:pPr>
              <a:buFont typeface="Arial" pitchFamily="34" charset="0"/>
              <a:buChar char="•"/>
            </a:pPr>
            <a:r>
              <a:rPr lang="en-US" sz="2400" dirty="0">
                <a:solidFill>
                  <a:schemeClr val="accent2"/>
                </a:solidFill>
                <a:cs typeface="Arial" pitchFamily="34" charset="0"/>
              </a:rPr>
              <a:t> </a:t>
            </a:r>
            <a:r>
              <a:rPr lang="en-US" sz="2400" dirty="0">
                <a:solidFill>
                  <a:schemeClr val="accent3"/>
                </a:solidFill>
                <a:cs typeface="Arial" pitchFamily="34" charset="0"/>
              </a:rPr>
              <a:t>NC Arts Council  (March deadline)</a:t>
            </a:r>
          </a:p>
          <a:p>
            <a:r>
              <a:rPr lang="en-US" sz="2400" dirty="0">
                <a:solidFill>
                  <a:schemeClr val="accent2"/>
                </a:solidFill>
                <a:cs typeface="Arial" pitchFamily="34" charset="0"/>
              </a:rPr>
              <a:t> </a:t>
            </a:r>
            <a:r>
              <a:rPr lang="en-US" sz="2400" dirty="0">
                <a:solidFill>
                  <a:schemeClr val="accent2"/>
                </a:solidFill>
                <a:cs typeface="Arial" pitchFamily="34" charset="0"/>
                <a:hlinkClick r:id="rId6"/>
              </a:rPr>
              <a:t>http://ncarts.org/grants/</a:t>
            </a:r>
            <a:endParaRPr lang="en-US" sz="2400" dirty="0">
              <a:solidFill>
                <a:schemeClr val="accent2"/>
              </a:solidFill>
              <a:cs typeface="Arial" pitchFamily="34" charset="0"/>
            </a:endParaRPr>
          </a:p>
          <a:p>
            <a:endParaRPr lang="en-US" sz="2400" dirty="0">
              <a:solidFill>
                <a:schemeClr val="accent2"/>
              </a:solidFill>
              <a:cs typeface="Arial" pitchFamily="34" charset="0"/>
            </a:endParaRPr>
          </a:p>
          <a:p>
            <a:pPr>
              <a:buFont typeface="Arial" pitchFamily="34" charset="0"/>
              <a:buChar char="•"/>
            </a:pPr>
            <a:r>
              <a:rPr lang="en-US" sz="2400" dirty="0">
                <a:solidFill>
                  <a:schemeClr val="accent3"/>
                </a:solidFill>
                <a:cs typeface="Arial" pitchFamily="34" charset="0"/>
              </a:rPr>
              <a:t>Laura Bush Foundation for America’s Libraries  (December   deadline)</a:t>
            </a:r>
          </a:p>
          <a:p>
            <a:r>
              <a:rPr lang="en-US" sz="2400" dirty="0">
                <a:solidFill>
                  <a:schemeClr val="accent2"/>
                </a:solidFill>
                <a:cs typeface="Arial" pitchFamily="34" charset="0"/>
                <a:hlinkClick r:id="rId7"/>
              </a:rPr>
              <a:t> http://www.laurabushfoundation.com/</a:t>
            </a:r>
            <a:r>
              <a:rPr lang="en-US" sz="2400" dirty="0">
                <a:solidFill>
                  <a:schemeClr val="accent2"/>
                </a:solidFill>
                <a:cs typeface="Arial" pitchFamily="34" charset="0"/>
              </a:rPr>
              <a:t>  </a:t>
            </a:r>
          </a:p>
        </p:txBody>
      </p:sp>
      <p:sp>
        <p:nvSpPr>
          <p:cNvPr id="4" name="TextBox 3"/>
          <p:cNvSpPr txBox="1"/>
          <p:nvPr/>
        </p:nvSpPr>
        <p:spPr>
          <a:xfrm>
            <a:off x="457200" y="381000"/>
            <a:ext cx="6858000" cy="646331"/>
          </a:xfrm>
          <a:prstGeom prst="rect">
            <a:avLst/>
          </a:prstGeom>
          <a:noFill/>
        </p:spPr>
        <p:txBody>
          <a:bodyPr wrap="square" rtlCol="0">
            <a:spAutoFit/>
          </a:bodyPr>
          <a:lstStyle/>
          <a:p>
            <a:r>
              <a:rPr lang="en-US" sz="3600" b="1" dirty="0" smtClean="0">
                <a:solidFill>
                  <a:schemeClr val="accent3"/>
                </a:solidFill>
              </a:rPr>
              <a:t>Grants for Schools and Libraries</a:t>
            </a:r>
            <a:endParaRPr lang="en-US" sz="3600" b="1" dirty="0">
              <a:solidFill>
                <a:schemeClr val="accent3"/>
              </a:solidFill>
            </a:endParaRPr>
          </a:p>
        </p:txBody>
      </p:sp>
    </p:spTree>
    <p:extLst>
      <p:ext uri="{BB962C8B-B14F-4D97-AF65-F5344CB8AC3E}">
        <p14:creationId xmlns:p14="http://schemas.microsoft.com/office/powerpoint/2010/main" val="42617482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4" name="Rectangle 3"/>
          <p:cNvSpPr/>
          <p:nvPr/>
        </p:nvSpPr>
        <p:spPr>
          <a:xfrm>
            <a:off x="381000" y="1447800"/>
            <a:ext cx="8534400" cy="4524315"/>
          </a:xfrm>
          <a:prstGeom prst="rect">
            <a:avLst/>
          </a:prstGeom>
        </p:spPr>
        <p:txBody>
          <a:bodyPr wrap="square">
            <a:spAutoFit/>
          </a:bodyPr>
          <a:lstStyle/>
          <a:p>
            <a:pPr marL="342900" indent="-342900">
              <a:buFont typeface="Arial" panose="020B0604020202020204" pitchFamily="34" charset="0"/>
              <a:buChar char="•"/>
            </a:pPr>
            <a:r>
              <a:rPr lang="en-US" sz="2400" dirty="0">
                <a:solidFill>
                  <a:schemeClr val="accent3"/>
                </a:solidFill>
              </a:rPr>
              <a:t>State Library of North </a:t>
            </a:r>
            <a:r>
              <a:rPr lang="en-US" sz="2400" dirty="0" smtClean="0">
                <a:solidFill>
                  <a:schemeClr val="accent3"/>
                </a:solidFill>
              </a:rPr>
              <a:t>Carolina (February deadline)</a:t>
            </a:r>
            <a:endParaRPr lang="en-US" sz="2400" dirty="0">
              <a:solidFill>
                <a:schemeClr val="accent3"/>
              </a:solidFill>
            </a:endParaRPr>
          </a:p>
          <a:p>
            <a:r>
              <a:rPr lang="en-US" sz="2400" dirty="0">
                <a:solidFill>
                  <a:schemeClr val="accent3"/>
                </a:solidFill>
                <a:hlinkClick r:id="rId4"/>
              </a:rPr>
              <a:t>http://</a:t>
            </a:r>
            <a:r>
              <a:rPr lang="en-US" sz="2400" dirty="0" smtClean="0">
                <a:solidFill>
                  <a:schemeClr val="accent3"/>
                </a:solidFill>
                <a:hlinkClick r:id="rId4"/>
              </a:rPr>
              <a:t>statelibrary.ncdcr.gov/ld/grants/lsta.html</a:t>
            </a:r>
            <a:endParaRPr lang="en-US" sz="2400" dirty="0">
              <a:solidFill>
                <a:schemeClr val="accent3"/>
              </a:solidFill>
              <a:hlinkClick r:id="rId4"/>
            </a:endParaRPr>
          </a:p>
          <a:p>
            <a:endParaRPr lang="en-US" sz="2400" dirty="0">
              <a:hlinkClick r:id="rId4"/>
            </a:endParaRPr>
          </a:p>
          <a:p>
            <a:pPr marL="342900" indent="-342900">
              <a:buFont typeface="Arial" panose="020B0604020202020204" pitchFamily="34" charset="0"/>
              <a:buChar char="•"/>
            </a:pPr>
            <a:r>
              <a:rPr lang="en-US" sz="2400" dirty="0">
                <a:solidFill>
                  <a:schemeClr val="accent3"/>
                </a:solidFill>
              </a:rPr>
              <a:t>NEA </a:t>
            </a:r>
            <a:r>
              <a:rPr lang="en-US" sz="2400" dirty="0" smtClean="0">
                <a:solidFill>
                  <a:schemeClr val="accent3"/>
                </a:solidFill>
              </a:rPr>
              <a:t>Foundation (February, June, October deadlines)</a:t>
            </a:r>
            <a:endParaRPr lang="en-US" sz="2400" dirty="0">
              <a:solidFill>
                <a:schemeClr val="accent3"/>
              </a:solidFill>
            </a:endParaRPr>
          </a:p>
          <a:p>
            <a:r>
              <a:rPr lang="en-US" sz="2400" dirty="0">
                <a:solidFill>
                  <a:schemeClr val="accent3"/>
                </a:solidFill>
                <a:hlinkClick r:id="rId5"/>
              </a:rPr>
              <a:t>http://www.neafoundation.org/pages/grants-to-educators</a:t>
            </a:r>
            <a:r>
              <a:rPr lang="en-US" sz="2400" dirty="0" smtClean="0">
                <a:solidFill>
                  <a:schemeClr val="accent3"/>
                </a:solidFill>
                <a:hlinkClick r:id="rId5"/>
              </a:rPr>
              <a:t>/</a:t>
            </a:r>
            <a:endParaRPr lang="en-US" sz="2400" dirty="0" smtClean="0">
              <a:solidFill>
                <a:schemeClr val="accent3"/>
              </a:solidFill>
            </a:endParaRPr>
          </a:p>
          <a:p>
            <a:endParaRPr lang="en-US" sz="2400" dirty="0">
              <a:solidFill>
                <a:schemeClr val="accent3"/>
              </a:solidFill>
            </a:endParaRPr>
          </a:p>
          <a:p>
            <a:pPr marL="342900" indent="-342900">
              <a:buFont typeface="Arial" panose="020B0604020202020204" pitchFamily="34" charset="0"/>
              <a:buChar char="•"/>
            </a:pPr>
            <a:r>
              <a:rPr lang="en-US" sz="2400" dirty="0" smtClean="0">
                <a:solidFill>
                  <a:schemeClr val="accent3"/>
                </a:solidFill>
                <a:cs typeface="Arial" pitchFamily="34" charset="0"/>
              </a:rPr>
              <a:t>Target (September deadline)</a:t>
            </a:r>
            <a:endParaRPr lang="en-US" sz="2400" dirty="0">
              <a:solidFill>
                <a:schemeClr val="accent3"/>
              </a:solidFill>
              <a:cs typeface="Arial" pitchFamily="34" charset="0"/>
            </a:endParaRPr>
          </a:p>
          <a:p>
            <a:r>
              <a:rPr lang="en-US" sz="2400" dirty="0">
                <a:solidFill>
                  <a:schemeClr val="accent3"/>
                </a:solidFill>
                <a:cs typeface="Arial" pitchFamily="34" charset="0"/>
                <a:hlinkClick r:id="rId6"/>
              </a:rPr>
              <a:t>https://corporate.target.com/corporate-responsibility/grants</a:t>
            </a:r>
            <a:endParaRPr lang="en-US" sz="2400" dirty="0">
              <a:solidFill>
                <a:schemeClr val="accent3"/>
              </a:solidFill>
              <a:cs typeface="Arial" pitchFamily="34" charset="0"/>
            </a:endParaRPr>
          </a:p>
          <a:p>
            <a:endParaRPr lang="en-US" sz="2400" dirty="0">
              <a:solidFill>
                <a:schemeClr val="accent3"/>
              </a:solidFill>
              <a:cs typeface="Arial" pitchFamily="34" charset="0"/>
            </a:endParaRPr>
          </a:p>
          <a:p>
            <a:pPr marL="342900" indent="-342900">
              <a:buFont typeface="Arial" panose="020B0604020202020204" pitchFamily="34" charset="0"/>
              <a:buChar char="•"/>
            </a:pPr>
            <a:r>
              <a:rPr lang="en-US" sz="2400" dirty="0">
                <a:solidFill>
                  <a:schemeClr val="accent3"/>
                </a:solidFill>
                <a:cs typeface="Arial" pitchFamily="34" charset="0"/>
              </a:rPr>
              <a:t>Ezra Jack Keats </a:t>
            </a:r>
            <a:r>
              <a:rPr lang="en-US" sz="2400" dirty="0" smtClean="0">
                <a:solidFill>
                  <a:schemeClr val="accent3"/>
                </a:solidFill>
                <a:cs typeface="Arial" pitchFamily="34" charset="0"/>
              </a:rPr>
              <a:t>Foundation (March deadline)</a:t>
            </a:r>
            <a:endParaRPr lang="en-US" sz="2400" dirty="0">
              <a:solidFill>
                <a:schemeClr val="accent3"/>
              </a:solidFill>
              <a:cs typeface="Arial" pitchFamily="34" charset="0"/>
            </a:endParaRPr>
          </a:p>
          <a:p>
            <a:r>
              <a:rPr lang="en-US" sz="2400" dirty="0">
                <a:solidFill>
                  <a:schemeClr val="accent3"/>
                </a:solidFill>
                <a:cs typeface="Arial" pitchFamily="34" charset="0"/>
                <a:hlinkClick r:id="rId7"/>
              </a:rPr>
              <a:t>http://www.ezra-jack-keats.org/introduction/</a:t>
            </a:r>
            <a:endParaRPr lang="en-US" sz="2400" dirty="0">
              <a:solidFill>
                <a:schemeClr val="accent3"/>
              </a:solidFill>
              <a:cs typeface="Arial" pitchFamily="34" charset="0"/>
            </a:endParaRPr>
          </a:p>
          <a:p>
            <a:pPr marL="342900" indent="-342900">
              <a:buFont typeface="Arial" panose="020B0604020202020204" pitchFamily="34" charset="0"/>
              <a:buChar char="•"/>
            </a:pPr>
            <a:endParaRPr lang="en-US" sz="2400" dirty="0">
              <a:solidFill>
                <a:schemeClr val="accent3"/>
              </a:solidFill>
            </a:endParaRPr>
          </a:p>
        </p:txBody>
      </p:sp>
    </p:spTree>
    <p:extLst>
      <p:ext uri="{BB962C8B-B14F-4D97-AF65-F5344CB8AC3E}">
        <p14:creationId xmlns:p14="http://schemas.microsoft.com/office/powerpoint/2010/main" val="28859741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4" name="TextBox 3"/>
          <p:cNvSpPr txBox="1"/>
          <p:nvPr/>
        </p:nvSpPr>
        <p:spPr>
          <a:xfrm>
            <a:off x="381000" y="381000"/>
            <a:ext cx="7010400" cy="646331"/>
          </a:xfrm>
          <a:prstGeom prst="rect">
            <a:avLst/>
          </a:prstGeom>
          <a:noFill/>
        </p:spPr>
        <p:txBody>
          <a:bodyPr wrap="square" rtlCol="0">
            <a:spAutoFit/>
          </a:bodyPr>
          <a:lstStyle/>
          <a:p>
            <a:r>
              <a:rPr lang="en-US" sz="3600" b="1" dirty="0" smtClean="0">
                <a:solidFill>
                  <a:schemeClr val="accent3"/>
                </a:solidFill>
                <a:latin typeface="+mj-lt"/>
              </a:rPr>
              <a:t>Grant </a:t>
            </a:r>
            <a:r>
              <a:rPr lang="en-US" sz="3600" b="1" dirty="0" err="1" smtClean="0">
                <a:solidFill>
                  <a:schemeClr val="accent3"/>
                </a:solidFill>
                <a:latin typeface="+mj-lt"/>
              </a:rPr>
              <a:t>Notifiers</a:t>
            </a:r>
            <a:r>
              <a:rPr lang="en-US" sz="3600" b="1" dirty="0" smtClean="0">
                <a:solidFill>
                  <a:schemeClr val="accent3"/>
                </a:solidFill>
                <a:latin typeface="+mj-lt"/>
              </a:rPr>
              <a:t> and Websites</a:t>
            </a:r>
            <a:endParaRPr lang="en-US" sz="3600" b="1" dirty="0">
              <a:solidFill>
                <a:schemeClr val="accent3"/>
              </a:solidFill>
              <a:latin typeface="+mj-lt"/>
            </a:endParaRPr>
          </a:p>
        </p:txBody>
      </p:sp>
      <p:sp>
        <p:nvSpPr>
          <p:cNvPr id="5" name="Rectangle 4"/>
          <p:cNvSpPr/>
          <p:nvPr/>
        </p:nvSpPr>
        <p:spPr>
          <a:xfrm>
            <a:off x="305725" y="1143000"/>
            <a:ext cx="8441724" cy="5632311"/>
          </a:xfrm>
          <a:prstGeom prst="rect">
            <a:avLst/>
          </a:prstGeom>
        </p:spPr>
        <p:txBody>
          <a:bodyPr wrap="square">
            <a:spAutoFit/>
          </a:bodyPr>
          <a:lstStyle/>
          <a:p>
            <a:r>
              <a:rPr lang="en-US" sz="2400" b="1" dirty="0" smtClean="0">
                <a:solidFill>
                  <a:schemeClr val="accent3"/>
                </a:solidFill>
                <a:cs typeface="Arial" pitchFamily="34" charset="0"/>
              </a:rPr>
              <a:t>FREE-OF-CHARGE</a:t>
            </a:r>
          </a:p>
          <a:p>
            <a:endParaRPr lang="en-US" sz="2400" dirty="0">
              <a:solidFill>
                <a:schemeClr val="accent3"/>
              </a:solidFill>
              <a:cs typeface="Arial" pitchFamily="34" charset="0"/>
            </a:endParaRPr>
          </a:p>
          <a:p>
            <a:pPr marL="285750" indent="-285750">
              <a:buFont typeface="Arial" panose="020B0604020202020204" pitchFamily="34" charset="0"/>
              <a:buChar char="•"/>
            </a:pPr>
            <a:r>
              <a:rPr lang="en-US" sz="2400" dirty="0" smtClean="0">
                <a:solidFill>
                  <a:schemeClr val="accent3"/>
                </a:solidFill>
                <a:cs typeface="Arial" pitchFamily="34" charset="0"/>
              </a:rPr>
              <a:t>Library </a:t>
            </a:r>
            <a:r>
              <a:rPr lang="en-US" sz="2400" dirty="0">
                <a:solidFill>
                  <a:schemeClr val="accent3"/>
                </a:solidFill>
                <a:cs typeface="Arial" pitchFamily="34" charset="0"/>
              </a:rPr>
              <a:t>Grants</a:t>
            </a:r>
          </a:p>
          <a:p>
            <a:r>
              <a:rPr lang="en-US" sz="2400" dirty="0">
                <a:solidFill>
                  <a:schemeClr val="accent3"/>
                </a:solidFill>
                <a:cs typeface="Arial" pitchFamily="34" charset="0"/>
                <a:hlinkClick r:id="rId4"/>
              </a:rPr>
              <a:t>http://librarygrants.blogspot.com/</a:t>
            </a:r>
            <a:endParaRPr lang="en-US" sz="2400" dirty="0">
              <a:solidFill>
                <a:schemeClr val="accent3"/>
              </a:solidFill>
              <a:cs typeface="Arial" pitchFamily="34" charset="0"/>
            </a:endParaRPr>
          </a:p>
          <a:p>
            <a:endParaRPr lang="en-US" sz="2400" dirty="0">
              <a:solidFill>
                <a:schemeClr val="accent3"/>
              </a:solidFill>
              <a:cs typeface="Arial" pitchFamily="34" charset="0"/>
            </a:endParaRPr>
          </a:p>
          <a:p>
            <a:pPr marL="285750" indent="-285750">
              <a:buFont typeface="Arial" panose="020B0604020202020204" pitchFamily="34" charset="0"/>
              <a:buChar char="•"/>
            </a:pPr>
            <a:r>
              <a:rPr lang="en-US" sz="2400" dirty="0">
                <a:solidFill>
                  <a:schemeClr val="accent3"/>
                </a:solidFill>
                <a:cs typeface="Arial" pitchFamily="34" charset="0"/>
              </a:rPr>
              <a:t>Grants Alert</a:t>
            </a:r>
          </a:p>
          <a:p>
            <a:pPr>
              <a:buNone/>
            </a:pPr>
            <a:r>
              <a:rPr lang="en-US" sz="2400" dirty="0">
                <a:solidFill>
                  <a:schemeClr val="accent3"/>
                </a:solidFill>
                <a:cs typeface="Arial" pitchFamily="34" charset="0"/>
                <a:hlinkClick r:id="rId5"/>
              </a:rPr>
              <a:t>http://www.grantsalert.com/</a:t>
            </a:r>
            <a:endParaRPr lang="en-US" sz="2400" dirty="0">
              <a:solidFill>
                <a:schemeClr val="accent3"/>
              </a:solidFill>
              <a:cs typeface="Arial" pitchFamily="34" charset="0"/>
            </a:endParaRPr>
          </a:p>
          <a:p>
            <a:pPr>
              <a:buNone/>
            </a:pPr>
            <a:endParaRPr lang="en-US" sz="2400" dirty="0">
              <a:solidFill>
                <a:schemeClr val="accent3"/>
              </a:solidFill>
            </a:endParaRPr>
          </a:p>
          <a:p>
            <a:pPr marL="285750" indent="-285750">
              <a:buFont typeface="Arial" panose="020B0604020202020204" pitchFamily="34" charset="0"/>
              <a:buChar char="•"/>
            </a:pPr>
            <a:r>
              <a:rPr lang="en-US" sz="2400" dirty="0" err="1">
                <a:solidFill>
                  <a:schemeClr val="accent3"/>
                </a:solidFill>
                <a:cs typeface="Arial" pitchFamily="34" charset="0"/>
              </a:rPr>
              <a:t>eSchool</a:t>
            </a:r>
            <a:r>
              <a:rPr lang="en-US" sz="2400" dirty="0">
                <a:solidFill>
                  <a:schemeClr val="accent3"/>
                </a:solidFill>
                <a:cs typeface="Arial" pitchFamily="34" charset="0"/>
              </a:rPr>
              <a:t> News</a:t>
            </a:r>
          </a:p>
          <a:p>
            <a:pPr>
              <a:buNone/>
            </a:pPr>
            <a:r>
              <a:rPr lang="en-US" sz="2400" dirty="0">
                <a:solidFill>
                  <a:schemeClr val="accent3"/>
                </a:solidFill>
                <a:cs typeface="Arial" pitchFamily="34" charset="0"/>
                <a:hlinkClick r:id="rId6"/>
              </a:rPr>
              <a:t>http://www.eschoolnews.com/funding</a:t>
            </a:r>
            <a:r>
              <a:rPr lang="en-US" sz="2400" dirty="0" smtClean="0">
                <a:solidFill>
                  <a:schemeClr val="accent3"/>
                </a:solidFill>
                <a:cs typeface="Arial" pitchFamily="34" charset="0"/>
                <a:hlinkClick r:id="rId6"/>
              </a:rPr>
              <a:t>/</a:t>
            </a:r>
            <a:endParaRPr lang="en-US" sz="2400" dirty="0" smtClean="0">
              <a:solidFill>
                <a:schemeClr val="accent3"/>
              </a:solidFill>
              <a:cs typeface="Arial" pitchFamily="34" charset="0"/>
            </a:endParaRPr>
          </a:p>
          <a:p>
            <a:pPr>
              <a:buNone/>
            </a:pPr>
            <a:endParaRPr lang="en-US" sz="2400" dirty="0">
              <a:solidFill>
                <a:schemeClr val="accent3"/>
              </a:solidFill>
              <a:cs typeface="Arial" pitchFamily="34" charset="0"/>
            </a:endParaRPr>
          </a:p>
          <a:p>
            <a:pPr marL="342900" indent="-342900">
              <a:buFont typeface="Arial" panose="020B0604020202020204" pitchFamily="34" charset="0"/>
              <a:buChar char="•"/>
            </a:pPr>
            <a:r>
              <a:rPr lang="en-US" sz="2400" dirty="0">
                <a:solidFill>
                  <a:schemeClr val="accent3"/>
                </a:solidFill>
                <a:cs typeface="Arial" pitchFamily="34" charset="0"/>
              </a:rPr>
              <a:t>Foundation Center Grant Newsletter</a:t>
            </a:r>
          </a:p>
          <a:p>
            <a:pPr>
              <a:buNone/>
            </a:pPr>
            <a:r>
              <a:rPr lang="en-US" sz="2400" dirty="0">
                <a:solidFill>
                  <a:schemeClr val="accent3"/>
                </a:solidFill>
                <a:cs typeface="Arial" pitchFamily="34" charset="0"/>
                <a:hlinkClick r:id="rId7"/>
              </a:rPr>
              <a:t>http://foundationcenter.org/newsletters/</a:t>
            </a:r>
            <a:endParaRPr lang="en-US" sz="2400" dirty="0">
              <a:solidFill>
                <a:schemeClr val="accent3"/>
              </a:solidFill>
              <a:cs typeface="Arial" pitchFamily="34" charset="0"/>
            </a:endParaRPr>
          </a:p>
          <a:p>
            <a:pPr>
              <a:buNone/>
            </a:pPr>
            <a:endParaRPr lang="en-US" sz="2400" dirty="0">
              <a:solidFill>
                <a:schemeClr val="accent3"/>
              </a:solidFill>
              <a:cs typeface="Arial" pitchFamily="34" charset="0"/>
            </a:endParaRPr>
          </a:p>
          <a:p>
            <a:pPr>
              <a:buNone/>
            </a:pPr>
            <a:endParaRPr lang="en-US" sz="2400" dirty="0">
              <a:solidFill>
                <a:schemeClr val="accent3"/>
              </a:solidFill>
              <a:cs typeface="Arial" pitchFamily="34" charset="0"/>
            </a:endParaRPr>
          </a:p>
        </p:txBody>
      </p:sp>
    </p:spTree>
    <p:extLst>
      <p:ext uri="{BB962C8B-B14F-4D97-AF65-F5344CB8AC3E}">
        <p14:creationId xmlns:p14="http://schemas.microsoft.com/office/powerpoint/2010/main" val="16793909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4" name="Rectangle 3"/>
          <p:cNvSpPr/>
          <p:nvPr/>
        </p:nvSpPr>
        <p:spPr>
          <a:xfrm>
            <a:off x="304800" y="1295400"/>
            <a:ext cx="8534400" cy="5632311"/>
          </a:xfrm>
          <a:prstGeom prst="rect">
            <a:avLst/>
          </a:prstGeom>
        </p:spPr>
        <p:txBody>
          <a:bodyPr wrap="square">
            <a:spAutoFit/>
          </a:bodyPr>
          <a:lstStyle/>
          <a:p>
            <a:pPr marL="285750" indent="-285750">
              <a:buFont typeface="Arial" panose="020B0604020202020204" pitchFamily="34" charset="0"/>
              <a:buChar char="•"/>
            </a:pPr>
            <a:r>
              <a:rPr lang="en-US" sz="2400" dirty="0">
                <a:solidFill>
                  <a:schemeClr val="accent3"/>
                </a:solidFill>
                <a:cs typeface="Arial" pitchFamily="34" charset="0"/>
              </a:rPr>
              <a:t>Grant Prose Grant Alerts</a:t>
            </a:r>
          </a:p>
          <a:p>
            <a:pPr>
              <a:buNone/>
            </a:pPr>
            <a:r>
              <a:rPr lang="en-US" sz="2400" dirty="0">
                <a:solidFill>
                  <a:schemeClr val="accent3"/>
                </a:solidFill>
                <a:cs typeface="Arial" pitchFamily="34" charset="0"/>
                <a:hlinkClick r:id="rId4"/>
              </a:rPr>
              <a:t>http://grantproseinc.com/grant-alerts-2/</a:t>
            </a:r>
            <a:endParaRPr lang="en-US" sz="2400" dirty="0">
              <a:solidFill>
                <a:schemeClr val="accent3"/>
              </a:solidFill>
              <a:cs typeface="Arial" pitchFamily="34" charset="0"/>
            </a:endParaRPr>
          </a:p>
          <a:p>
            <a:pPr>
              <a:buNone/>
            </a:pPr>
            <a:endParaRPr lang="en-US" sz="2400" dirty="0">
              <a:solidFill>
                <a:schemeClr val="accent3"/>
              </a:solidFill>
              <a:cs typeface="Arial" pitchFamily="34" charset="0"/>
            </a:endParaRPr>
          </a:p>
          <a:p>
            <a:pPr marL="285750" indent="-285750">
              <a:buFont typeface="Arial" panose="020B0604020202020204" pitchFamily="34" charset="0"/>
              <a:buChar char="•"/>
            </a:pPr>
            <a:r>
              <a:rPr lang="en-US" sz="2400" dirty="0">
                <a:solidFill>
                  <a:schemeClr val="accent3"/>
                </a:solidFill>
                <a:cs typeface="Arial" pitchFamily="34" charset="0"/>
              </a:rPr>
              <a:t>Grant Siren Grant Alerts</a:t>
            </a:r>
          </a:p>
          <a:p>
            <a:pPr>
              <a:buNone/>
            </a:pPr>
            <a:r>
              <a:rPr lang="en-US" sz="2400" dirty="0">
                <a:solidFill>
                  <a:schemeClr val="accent3"/>
                </a:solidFill>
                <a:cs typeface="Arial" pitchFamily="34" charset="0"/>
                <a:hlinkClick r:id="rId5"/>
              </a:rPr>
              <a:t>http://</a:t>
            </a:r>
            <a:r>
              <a:rPr lang="en-US" sz="2400" dirty="0" smtClean="0">
                <a:solidFill>
                  <a:schemeClr val="accent3"/>
                </a:solidFill>
                <a:cs typeface="Arial" pitchFamily="34" charset="0"/>
                <a:hlinkClick r:id="rId5"/>
              </a:rPr>
              <a:t>www.grantwriters.net/grant-siren.php</a:t>
            </a:r>
            <a:endParaRPr lang="en-US" sz="2400" dirty="0" smtClean="0">
              <a:solidFill>
                <a:schemeClr val="accent3"/>
              </a:solidFill>
              <a:cs typeface="Arial" pitchFamily="34" charset="0"/>
            </a:endParaRPr>
          </a:p>
          <a:p>
            <a:pPr>
              <a:buNone/>
            </a:pPr>
            <a:endParaRPr lang="en-US" sz="2400" dirty="0">
              <a:solidFill>
                <a:schemeClr val="accent3"/>
              </a:solidFill>
              <a:cs typeface="Arial" pitchFamily="34" charset="0"/>
            </a:endParaRPr>
          </a:p>
          <a:p>
            <a:pPr>
              <a:buNone/>
            </a:pPr>
            <a:r>
              <a:rPr lang="en-US" sz="2400" b="1" dirty="0" smtClean="0">
                <a:solidFill>
                  <a:schemeClr val="accent3"/>
                </a:solidFill>
                <a:cs typeface="Arial" pitchFamily="34" charset="0"/>
              </a:rPr>
              <a:t>SUBSCRIPTION-BASED (approximately $1,000/year)</a:t>
            </a:r>
          </a:p>
          <a:p>
            <a:pPr>
              <a:buNone/>
            </a:pPr>
            <a:endParaRPr lang="en-US" sz="2400" dirty="0" smtClean="0">
              <a:solidFill>
                <a:schemeClr val="accent3"/>
              </a:solidFill>
              <a:cs typeface="Arial" pitchFamily="34" charset="0"/>
            </a:endParaRPr>
          </a:p>
          <a:p>
            <a:pPr marL="342900" indent="-342900">
              <a:buFont typeface="Arial" panose="020B0604020202020204" pitchFamily="34" charset="0"/>
              <a:buChar char="•"/>
            </a:pPr>
            <a:r>
              <a:rPr lang="en-US" sz="2400" dirty="0" smtClean="0">
                <a:solidFill>
                  <a:schemeClr val="accent3"/>
                </a:solidFill>
              </a:rPr>
              <a:t>Foundation Search (</a:t>
            </a:r>
            <a:r>
              <a:rPr lang="en-US" sz="2400" dirty="0" err="1" smtClean="0">
                <a:solidFill>
                  <a:schemeClr val="accent3"/>
                </a:solidFill>
              </a:rPr>
              <a:t>Metasoft</a:t>
            </a:r>
            <a:r>
              <a:rPr lang="en-US" sz="2400" dirty="0" smtClean="0">
                <a:solidFill>
                  <a:schemeClr val="accent3"/>
                </a:solidFill>
              </a:rPr>
              <a:t>)</a:t>
            </a:r>
          </a:p>
          <a:p>
            <a:r>
              <a:rPr lang="en-US" sz="2400" dirty="0" smtClean="0">
                <a:solidFill>
                  <a:schemeClr val="accent3"/>
                </a:solidFill>
              </a:rPr>
              <a:t>(</a:t>
            </a:r>
            <a:r>
              <a:rPr lang="en-US" sz="2400" u="sng" dirty="0">
                <a:solidFill>
                  <a:schemeClr val="accent3"/>
                </a:solidFill>
                <a:hlinkClick r:id="rId6"/>
              </a:rPr>
              <a:t>http://www.foundationsearch.com</a:t>
            </a:r>
            <a:r>
              <a:rPr lang="en-US" sz="2400" u="sng" dirty="0" smtClean="0">
                <a:solidFill>
                  <a:schemeClr val="accent3"/>
                </a:solidFill>
                <a:hlinkClick r:id="rId6"/>
              </a:rPr>
              <a:t>/</a:t>
            </a:r>
            <a:r>
              <a:rPr lang="en-US" sz="2400" dirty="0" smtClean="0">
                <a:solidFill>
                  <a:schemeClr val="accent3"/>
                </a:solidFill>
              </a:rPr>
              <a:t>)</a:t>
            </a:r>
          </a:p>
          <a:p>
            <a:endParaRPr lang="en-US" sz="2400" dirty="0">
              <a:solidFill>
                <a:schemeClr val="accent3"/>
              </a:solidFill>
              <a:cs typeface="Arial" pitchFamily="34" charset="0"/>
            </a:endParaRPr>
          </a:p>
          <a:p>
            <a:pPr marL="342900" indent="-342900">
              <a:buFont typeface="Arial" panose="020B0604020202020204" pitchFamily="34" charset="0"/>
              <a:buChar char="•"/>
            </a:pPr>
            <a:r>
              <a:rPr lang="en-US" sz="2400" dirty="0" smtClean="0">
                <a:solidFill>
                  <a:schemeClr val="accent3"/>
                </a:solidFill>
                <a:cs typeface="Arial" pitchFamily="34" charset="0"/>
              </a:rPr>
              <a:t>Foundation Center Online</a:t>
            </a:r>
          </a:p>
          <a:p>
            <a:r>
              <a:rPr lang="en-US" sz="2400" u="sng" dirty="0">
                <a:solidFill>
                  <a:schemeClr val="accent3"/>
                </a:solidFill>
                <a:hlinkClick r:id="rId7"/>
              </a:rPr>
              <a:t>https://fconline.foundationcenter.org</a:t>
            </a:r>
            <a:r>
              <a:rPr lang="en-US" sz="2400" u="sng" dirty="0" smtClean="0">
                <a:solidFill>
                  <a:schemeClr val="accent3"/>
                </a:solidFill>
                <a:hlinkClick r:id="rId7"/>
              </a:rPr>
              <a:t>/</a:t>
            </a:r>
            <a:endParaRPr lang="en-US" sz="2400" dirty="0" smtClean="0">
              <a:solidFill>
                <a:schemeClr val="accent3"/>
              </a:solidFill>
              <a:cs typeface="Arial" pitchFamily="34" charset="0"/>
            </a:endParaRPr>
          </a:p>
          <a:p>
            <a:pPr>
              <a:buNone/>
            </a:pPr>
            <a:endParaRPr lang="en-US" sz="2400" dirty="0">
              <a:solidFill>
                <a:schemeClr val="accent3"/>
              </a:solidFill>
              <a:cs typeface="Arial" pitchFamily="34" charset="0"/>
            </a:endParaRPr>
          </a:p>
          <a:p>
            <a:pPr>
              <a:buNone/>
            </a:pPr>
            <a:endParaRPr lang="en-US" sz="2400" dirty="0">
              <a:solidFill>
                <a:schemeClr val="accent3"/>
              </a:solidFill>
              <a:cs typeface="Arial" pitchFamily="34" charset="0"/>
            </a:endParaRPr>
          </a:p>
        </p:txBody>
      </p:sp>
    </p:spTree>
    <p:extLst>
      <p:ext uri="{BB962C8B-B14F-4D97-AF65-F5344CB8AC3E}">
        <p14:creationId xmlns:p14="http://schemas.microsoft.com/office/powerpoint/2010/main" val="4077111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1</a:t>
            </a:r>
            <a:endParaRPr lang="en-US" dirty="0"/>
          </a:p>
        </p:txBody>
      </p:sp>
      <p:sp>
        <p:nvSpPr>
          <p:cNvPr id="4" name="Slide Number Placeholder 3"/>
          <p:cNvSpPr>
            <a:spLocks noGrp="1"/>
          </p:cNvSpPr>
          <p:nvPr>
            <p:ph type="sldNum" sz="quarter" idx="12"/>
          </p:nvPr>
        </p:nvSpPr>
        <p:spPr/>
        <p:txBody>
          <a:bodyPr/>
          <a:lstStyle/>
          <a:p>
            <a:fld id="{E133C276-4042-496D-928C-9B89E1D16C99}" type="slidenum">
              <a:rPr lang="en-US" smtClean="0"/>
              <a:pPr/>
              <a:t>4</a:t>
            </a:fld>
            <a:endParaRPr lang="en-US" dirty="0"/>
          </a:p>
        </p:txBody>
      </p:sp>
      <p:sp>
        <p:nvSpPr>
          <p:cNvPr id="3" name="Content Placeholder 2"/>
          <p:cNvSpPr>
            <a:spLocks noGrp="1"/>
          </p:cNvSpPr>
          <p:nvPr>
            <p:ph sz="quarter" idx="4294967295"/>
          </p:nvPr>
        </p:nvSpPr>
        <p:spPr>
          <a:xfrm>
            <a:off x="457200" y="1600200"/>
            <a:ext cx="8229600" cy="4556125"/>
          </a:xfrm>
        </p:spPr>
        <p:txBody>
          <a:bodyPr/>
          <a:lstStyle/>
          <a:p>
            <a:endParaRPr lang="en-US" sz="3600" dirty="0" smtClean="0"/>
          </a:p>
          <a:p>
            <a:endParaRPr lang="en-US" sz="3600" dirty="0" smtClean="0"/>
          </a:p>
          <a:p>
            <a:endParaRPr lang="en-US" sz="3600" dirty="0"/>
          </a:p>
          <a:p>
            <a:pPr marL="0" indent="0" algn="ctr">
              <a:buNone/>
            </a:pPr>
            <a:r>
              <a:rPr lang="en-US" sz="4000" dirty="0" smtClean="0"/>
              <a:t>Project doesn’t fit grant category </a:t>
            </a:r>
          </a:p>
        </p:txBody>
      </p:sp>
      <p:sp>
        <p:nvSpPr>
          <p:cNvPr id="5" name="Rectangle 4"/>
          <p:cNvSpPr/>
          <p:nvPr/>
        </p:nvSpPr>
        <p:spPr>
          <a:xfrm>
            <a:off x="4456423" y="3244334"/>
            <a:ext cx="231154"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1919945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4" name="TextBox 3"/>
          <p:cNvSpPr txBox="1"/>
          <p:nvPr/>
        </p:nvSpPr>
        <p:spPr>
          <a:xfrm>
            <a:off x="381000" y="304800"/>
            <a:ext cx="6781800" cy="646331"/>
          </a:xfrm>
          <a:prstGeom prst="rect">
            <a:avLst/>
          </a:prstGeom>
          <a:noFill/>
        </p:spPr>
        <p:txBody>
          <a:bodyPr wrap="square" rtlCol="0">
            <a:spAutoFit/>
          </a:bodyPr>
          <a:lstStyle/>
          <a:p>
            <a:r>
              <a:rPr lang="en-US" sz="3600" b="1" dirty="0" smtClean="0">
                <a:solidFill>
                  <a:schemeClr val="accent3"/>
                </a:solidFill>
                <a:latin typeface="+mj-lt"/>
              </a:rPr>
              <a:t>Eligible Applicants </a:t>
            </a:r>
            <a:endParaRPr lang="en-US" sz="3600" b="1" dirty="0">
              <a:solidFill>
                <a:schemeClr val="accent3"/>
              </a:solidFill>
              <a:latin typeface="+mj-lt"/>
            </a:endParaRPr>
          </a:p>
        </p:txBody>
      </p:sp>
      <p:sp>
        <p:nvSpPr>
          <p:cNvPr id="5" name="TextBox 4"/>
          <p:cNvSpPr txBox="1"/>
          <p:nvPr/>
        </p:nvSpPr>
        <p:spPr>
          <a:xfrm>
            <a:off x="381000" y="1447801"/>
            <a:ext cx="8458199" cy="6124754"/>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solidFill>
                  <a:schemeClr val="accent3"/>
                </a:solidFill>
              </a:rPr>
              <a:t>501 (c)(3) – Non-Profit organization </a:t>
            </a:r>
          </a:p>
          <a:p>
            <a:r>
              <a:rPr lang="en-US" sz="2800" dirty="0" smtClean="0">
                <a:solidFill>
                  <a:schemeClr val="accent3"/>
                </a:solidFill>
              </a:rPr>
              <a:t>	(Public school districts are NOT classified as</a:t>
            </a:r>
          </a:p>
          <a:p>
            <a:r>
              <a:rPr lang="en-US" sz="2800" dirty="0">
                <a:solidFill>
                  <a:schemeClr val="accent3"/>
                </a:solidFill>
              </a:rPr>
              <a:t> </a:t>
            </a:r>
            <a:r>
              <a:rPr lang="en-US" sz="2800" dirty="0" smtClean="0">
                <a:solidFill>
                  <a:schemeClr val="accent3"/>
                </a:solidFill>
              </a:rPr>
              <a:t>             501(c)(3) organizations but a PTA/PTO, Booster</a:t>
            </a:r>
          </a:p>
          <a:p>
            <a:r>
              <a:rPr lang="en-US" sz="2800" dirty="0">
                <a:solidFill>
                  <a:schemeClr val="accent3"/>
                </a:solidFill>
              </a:rPr>
              <a:t>	</a:t>
            </a:r>
            <a:r>
              <a:rPr lang="en-US" sz="2800" dirty="0" smtClean="0">
                <a:solidFill>
                  <a:schemeClr val="accent3"/>
                </a:solidFill>
              </a:rPr>
              <a:t> Club, or Education Foundation may be)</a:t>
            </a:r>
          </a:p>
          <a:p>
            <a:pPr marL="457200" indent="-457200">
              <a:buFont typeface="Arial" panose="020B0604020202020204" pitchFamily="34" charset="0"/>
              <a:buChar char="•"/>
            </a:pPr>
            <a:r>
              <a:rPr lang="en-US" sz="2800" dirty="0" smtClean="0">
                <a:solidFill>
                  <a:schemeClr val="accent3"/>
                </a:solidFill>
              </a:rPr>
              <a:t>LEA –Public school </a:t>
            </a:r>
            <a:r>
              <a:rPr lang="en-US" sz="2800" dirty="0">
                <a:solidFill>
                  <a:schemeClr val="accent3"/>
                </a:solidFill>
              </a:rPr>
              <a:t>d</a:t>
            </a:r>
            <a:r>
              <a:rPr lang="en-US" sz="2800" dirty="0" smtClean="0">
                <a:solidFill>
                  <a:schemeClr val="accent3"/>
                </a:solidFill>
              </a:rPr>
              <a:t>istrict</a:t>
            </a:r>
          </a:p>
          <a:p>
            <a:pPr marL="457200" indent="-457200">
              <a:buFont typeface="Arial" panose="020B0604020202020204" pitchFamily="34" charset="0"/>
              <a:buChar char="•"/>
            </a:pPr>
            <a:r>
              <a:rPr lang="en-US" sz="2800" dirty="0" smtClean="0">
                <a:solidFill>
                  <a:schemeClr val="accent3"/>
                </a:solidFill>
              </a:rPr>
              <a:t>Independent School District-(How LEAs are classified</a:t>
            </a:r>
          </a:p>
          <a:p>
            <a:r>
              <a:rPr lang="en-US" sz="2800" dirty="0" smtClean="0">
                <a:solidFill>
                  <a:schemeClr val="accent3"/>
                </a:solidFill>
              </a:rPr>
              <a:t>             on question #9, Federal SF-424)</a:t>
            </a:r>
          </a:p>
          <a:p>
            <a:pPr marL="457200" indent="-457200">
              <a:buFont typeface="Arial" panose="020B0604020202020204" pitchFamily="34" charset="0"/>
              <a:buChar char="•"/>
            </a:pPr>
            <a:r>
              <a:rPr lang="en-US" sz="2800" dirty="0" smtClean="0">
                <a:solidFill>
                  <a:schemeClr val="accent3"/>
                </a:solidFill>
              </a:rPr>
              <a:t>IHE-College or university</a:t>
            </a:r>
          </a:p>
          <a:p>
            <a:pPr marL="457200" indent="-457200">
              <a:buFont typeface="Arial" panose="020B0604020202020204" pitchFamily="34" charset="0"/>
              <a:buChar char="•"/>
            </a:pPr>
            <a:endParaRPr lang="en-US" sz="2800" dirty="0">
              <a:solidFill>
                <a:schemeClr val="accent3"/>
              </a:solidFill>
            </a:endParaRPr>
          </a:p>
          <a:p>
            <a:pPr marL="457200" indent="-457200">
              <a:buFont typeface="Arial" panose="020B0604020202020204" pitchFamily="34" charset="0"/>
              <a:buChar char="•"/>
            </a:pPr>
            <a:r>
              <a:rPr lang="en-US" sz="2800" dirty="0" smtClean="0">
                <a:solidFill>
                  <a:schemeClr val="accent3"/>
                </a:solidFill>
              </a:rPr>
              <a:t>Possible demographic or geographic restrictions (rural/urban, poverty level, target population)</a:t>
            </a:r>
          </a:p>
          <a:p>
            <a:pPr marL="457200" indent="-457200">
              <a:buFont typeface="Arial" panose="020B0604020202020204" pitchFamily="34" charset="0"/>
              <a:buChar char="•"/>
            </a:pPr>
            <a:endParaRPr lang="en-US" sz="2800" dirty="0" smtClean="0">
              <a:solidFill>
                <a:schemeClr val="accent3"/>
              </a:solidFill>
            </a:endParaRPr>
          </a:p>
          <a:p>
            <a:pPr marL="457200" indent="-457200">
              <a:buFont typeface="Arial" panose="020B0604020202020204" pitchFamily="34" charset="0"/>
              <a:buChar char="•"/>
            </a:pPr>
            <a:endParaRPr lang="en-US" sz="2800" dirty="0" smtClean="0">
              <a:solidFill>
                <a:schemeClr val="accent3"/>
              </a:solidFill>
            </a:endParaRPr>
          </a:p>
          <a:p>
            <a:pPr marL="457200" indent="-457200">
              <a:buFont typeface="Arial" panose="020B0604020202020204" pitchFamily="34" charset="0"/>
              <a:buChar char="•"/>
            </a:pPr>
            <a:endParaRPr lang="en-US" sz="2800" dirty="0">
              <a:solidFill>
                <a:schemeClr val="accent3"/>
              </a:solidFill>
            </a:endParaRPr>
          </a:p>
        </p:txBody>
      </p:sp>
    </p:spTree>
    <p:extLst>
      <p:ext uri="{BB962C8B-B14F-4D97-AF65-F5344CB8AC3E}">
        <p14:creationId xmlns:p14="http://schemas.microsoft.com/office/powerpoint/2010/main" val="2647441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sz="quarter" idx="1"/>
          </p:nvPr>
        </p:nvSpPr>
        <p:spPr/>
        <p:txBody>
          <a:bodyPr/>
          <a:lstStyle/>
          <a:p>
            <a:endParaRPr lang="en-US" sz="3600" dirty="0" smtClean="0"/>
          </a:p>
          <a:p>
            <a:endParaRPr lang="en-US" sz="3600" dirty="0" smtClean="0"/>
          </a:p>
          <a:p>
            <a:endParaRPr lang="en-US" sz="3600" dirty="0"/>
          </a:p>
          <a:p>
            <a:pPr marL="0" indent="0" algn="ctr">
              <a:buNone/>
            </a:pPr>
            <a:r>
              <a:rPr lang="en-US" sz="4000" dirty="0" smtClean="0"/>
              <a:t>Poorly defined project</a:t>
            </a:r>
          </a:p>
        </p:txBody>
      </p:sp>
      <p:sp>
        <p:nvSpPr>
          <p:cNvPr id="4" name="Slide Number Placeholder 3"/>
          <p:cNvSpPr>
            <a:spLocks noGrp="1"/>
          </p:cNvSpPr>
          <p:nvPr>
            <p:ph type="sldNum" sz="quarter" idx="12"/>
          </p:nvPr>
        </p:nvSpPr>
        <p:spPr/>
        <p:txBody>
          <a:bodyPr/>
          <a:lstStyle/>
          <a:p>
            <a:fld id="{E133C276-4042-496D-928C-9B89E1D16C99}" type="slidenum">
              <a:rPr lang="en-US" smtClean="0"/>
              <a:pPr/>
              <a:t>6</a:t>
            </a:fld>
            <a:endParaRPr lang="en-US" dirty="0"/>
          </a:p>
        </p:txBody>
      </p:sp>
    </p:spTree>
    <p:extLst>
      <p:ext uri="{BB962C8B-B14F-4D97-AF65-F5344CB8AC3E}">
        <p14:creationId xmlns:p14="http://schemas.microsoft.com/office/powerpoint/2010/main" val="2874453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4" name="Rectangle 3"/>
          <p:cNvSpPr/>
          <p:nvPr/>
        </p:nvSpPr>
        <p:spPr>
          <a:xfrm>
            <a:off x="1219200" y="1447800"/>
            <a:ext cx="6367849" cy="4524315"/>
          </a:xfrm>
          <a:prstGeom prst="rect">
            <a:avLst/>
          </a:prstGeom>
        </p:spPr>
        <p:txBody>
          <a:bodyPr wrap="square">
            <a:spAutoFit/>
          </a:bodyPr>
          <a:lstStyle/>
          <a:p>
            <a:pPr algn="ctr"/>
            <a:r>
              <a:rPr lang="en-US" sz="3600" dirty="0">
                <a:solidFill>
                  <a:schemeClr val="accent3"/>
                </a:solidFill>
                <a:cs typeface="Arial" pitchFamily="34" charset="0"/>
              </a:rPr>
              <a:t>In general, the purpose of a grant is to </a:t>
            </a:r>
            <a:r>
              <a:rPr lang="en-US" sz="3600" b="1" i="1" dirty="0">
                <a:solidFill>
                  <a:schemeClr val="accent3"/>
                </a:solidFill>
                <a:cs typeface="Arial" pitchFamily="34" charset="0"/>
              </a:rPr>
              <a:t>enhance</a:t>
            </a:r>
            <a:r>
              <a:rPr lang="en-US" sz="3600" dirty="0">
                <a:solidFill>
                  <a:schemeClr val="accent3"/>
                </a:solidFill>
                <a:cs typeface="Arial" pitchFamily="34" charset="0"/>
              </a:rPr>
              <a:t>, </a:t>
            </a:r>
            <a:r>
              <a:rPr lang="en-US" sz="3600" b="1" i="1" dirty="0">
                <a:solidFill>
                  <a:schemeClr val="accent3"/>
                </a:solidFill>
                <a:cs typeface="Arial" pitchFamily="34" charset="0"/>
              </a:rPr>
              <a:t>expand</a:t>
            </a:r>
            <a:r>
              <a:rPr lang="en-US" sz="3600" b="1" dirty="0">
                <a:solidFill>
                  <a:schemeClr val="accent3"/>
                </a:solidFill>
                <a:cs typeface="Arial" pitchFamily="34" charset="0"/>
              </a:rPr>
              <a:t> </a:t>
            </a:r>
            <a:r>
              <a:rPr lang="en-US" sz="3600" dirty="0">
                <a:solidFill>
                  <a:schemeClr val="accent3"/>
                </a:solidFill>
                <a:cs typeface="Arial" pitchFamily="34" charset="0"/>
              </a:rPr>
              <a:t>or </a:t>
            </a:r>
            <a:r>
              <a:rPr lang="en-US" sz="3600" b="1" i="1" dirty="0">
                <a:solidFill>
                  <a:schemeClr val="accent3"/>
                </a:solidFill>
                <a:cs typeface="Arial" pitchFamily="34" charset="0"/>
              </a:rPr>
              <a:t>initiate</a:t>
            </a:r>
            <a:r>
              <a:rPr lang="en-US" sz="3600" dirty="0">
                <a:solidFill>
                  <a:schemeClr val="accent3"/>
                </a:solidFill>
                <a:cs typeface="Arial" pitchFamily="34" charset="0"/>
              </a:rPr>
              <a:t> a project or activity to address </a:t>
            </a:r>
            <a:r>
              <a:rPr lang="en-US" sz="3600" dirty="0" smtClean="0">
                <a:solidFill>
                  <a:schemeClr val="accent3"/>
                </a:solidFill>
                <a:cs typeface="Arial" pitchFamily="34" charset="0"/>
              </a:rPr>
              <a:t>a </a:t>
            </a:r>
            <a:r>
              <a:rPr lang="en-US" sz="3600" dirty="0">
                <a:solidFill>
                  <a:schemeClr val="accent3"/>
                </a:solidFill>
                <a:cs typeface="Arial" pitchFamily="34" charset="0"/>
              </a:rPr>
              <a:t>need or problem, using strategies that have been successfully employed  in similar situations, to achieve positive, measurable results.</a:t>
            </a:r>
          </a:p>
        </p:txBody>
      </p:sp>
    </p:spTree>
    <p:extLst>
      <p:ext uri="{BB962C8B-B14F-4D97-AF65-F5344CB8AC3E}">
        <p14:creationId xmlns:p14="http://schemas.microsoft.com/office/powerpoint/2010/main" val="2582493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4" name="TextBox 3"/>
          <p:cNvSpPr txBox="1"/>
          <p:nvPr/>
        </p:nvSpPr>
        <p:spPr>
          <a:xfrm>
            <a:off x="573833" y="373808"/>
            <a:ext cx="6665167" cy="646331"/>
          </a:xfrm>
          <a:prstGeom prst="rect">
            <a:avLst/>
          </a:prstGeom>
          <a:noFill/>
        </p:spPr>
        <p:txBody>
          <a:bodyPr wrap="square" rtlCol="0">
            <a:spAutoFit/>
          </a:bodyPr>
          <a:lstStyle/>
          <a:p>
            <a:pPr algn="ctr"/>
            <a:r>
              <a:rPr lang="en-US" sz="3600" b="1" dirty="0" smtClean="0">
                <a:solidFill>
                  <a:schemeClr val="accent3"/>
                </a:solidFill>
                <a:latin typeface="+mj-lt"/>
                <a:cs typeface="Arial" pitchFamily="34" charset="0"/>
              </a:rPr>
              <a:t>             Levels </a:t>
            </a:r>
            <a:r>
              <a:rPr lang="en-US" sz="3600" b="1" dirty="0">
                <a:solidFill>
                  <a:schemeClr val="accent3"/>
                </a:solidFill>
                <a:latin typeface="+mj-lt"/>
                <a:cs typeface="Arial" pitchFamily="34" charset="0"/>
              </a:rPr>
              <a:t>of Risk</a:t>
            </a:r>
          </a:p>
        </p:txBody>
      </p:sp>
      <p:pic>
        <p:nvPicPr>
          <p:cNvPr id="5" name="Picture 2" descr="https://encrypted-tbn0.gstatic.com/images?q=tbn:ANd9GcRGIvWojnyk41d88l7qZBLpsSWBQSKs0snsiEJZCLlC2VnFOrQ-"/>
          <p:cNvPicPr>
            <a:picLocks noChangeAspect="1" noChangeArrowheads="1"/>
          </p:cNvPicPr>
          <p:nvPr/>
        </p:nvPicPr>
        <p:blipFill>
          <a:blip r:embed="rId4" cstate="print"/>
          <a:srcRect/>
          <a:stretch>
            <a:fillRect/>
          </a:stretch>
        </p:blipFill>
        <p:spPr bwMode="auto">
          <a:xfrm>
            <a:off x="2506824" y="1371600"/>
            <a:ext cx="4114800" cy="2704459"/>
          </a:xfrm>
          <a:prstGeom prst="rect">
            <a:avLst/>
          </a:prstGeom>
          <a:noFill/>
        </p:spPr>
      </p:pic>
      <p:sp>
        <p:nvSpPr>
          <p:cNvPr id="6" name="Rectangle 5"/>
          <p:cNvSpPr/>
          <p:nvPr/>
        </p:nvSpPr>
        <p:spPr>
          <a:xfrm>
            <a:off x="381000" y="4191000"/>
            <a:ext cx="8366448" cy="1938992"/>
          </a:xfrm>
          <a:prstGeom prst="rect">
            <a:avLst/>
          </a:prstGeom>
        </p:spPr>
        <p:txBody>
          <a:bodyPr wrap="square">
            <a:spAutoFit/>
          </a:bodyPr>
          <a:lstStyle/>
          <a:p>
            <a:pPr algn="ctr"/>
            <a:r>
              <a:rPr lang="en-US" sz="2400" dirty="0">
                <a:solidFill>
                  <a:schemeClr val="accent3"/>
                </a:solidFill>
                <a:cs typeface="Arial" pitchFamily="34" charset="0"/>
              </a:rPr>
              <a:t>Low Risk:  </a:t>
            </a:r>
            <a:r>
              <a:rPr lang="en-US" sz="2400" dirty="0" smtClean="0">
                <a:solidFill>
                  <a:schemeClr val="accent3"/>
                </a:solidFill>
                <a:cs typeface="Arial" pitchFamily="34" charset="0"/>
              </a:rPr>
              <a:t>Enhance </a:t>
            </a:r>
            <a:r>
              <a:rPr lang="en-US" sz="2400" dirty="0">
                <a:solidFill>
                  <a:schemeClr val="accent3"/>
                </a:solidFill>
                <a:cs typeface="Arial" pitchFamily="34" charset="0"/>
              </a:rPr>
              <a:t>existing program  </a:t>
            </a:r>
          </a:p>
          <a:p>
            <a:pPr algn="ctr"/>
            <a:endParaRPr lang="en-US" sz="2400" dirty="0">
              <a:solidFill>
                <a:schemeClr val="accent3"/>
              </a:solidFill>
              <a:cs typeface="Arial" pitchFamily="34" charset="0"/>
            </a:endParaRPr>
          </a:p>
          <a:p>
            <a:pPr algn="ctr"/>
            <a:r>
              <a:rPr lang="en-US" sz="2400" dirty="0">
                <a:solidFill>
                  <a:schemeClr val="accent3"/>
                </a:solidFill>
                <a:cs typeface="Arial" pitchFamily="34" charset="0"/>
              </a:rPr>
              <a:t>Moderate Risk:  </a:t>
            </a:r>
            <a:r>
              <a:rPr lang="en-US" sz="2400" dirty="0" smtClean="0">
                <a:solidFill>
                  <a:schemeClr val="accent3"/>
                </a:solidFill>
                <a:cs typeface="Arial" pitchFamily="34" charset="0"/>
              </a:rPr>
              <a:t>Expand </a:t>
            </a:r>
            <a:r>
              <a:rPr lang="en-US" sz="2400" dirty="0">
                <a:solidFill>
                  <a:schemeClr val="accent3"/>
                </a:solidFill>
                <a:cs typeface="Arial" pitchFamily="34" charset="0"/>
              </a:rPr>
              <a:t>existing program</a:t>
            </a:r>
          </a:p>
          <a:p>
            <a:pPr algn="ctr"/>
            <a:endParaRPr lang="en-US" sz="2400" dirty="0">
              <a:solidFill>
                <a:schemeClr val="accent3"/>
              </a:solidFill>
              <a:cs typeface="Arial" pitchFamily="34" charset="0"/>
            </a:endParaRPr>
          </a:p>
          <a:p>
            <a:pPr algn="ctr"/>
            <a:r>
              <a:rPr lang="en-US" sz="2400" dirty="0">
                <a:solidFill>
                  <a:schemeClr val="accent3"/>
                </a:solidFill>
                <a:cs typeface="Arial" pitchFamily="34" charset="0"/>
              </a:rPr>
              <a:t>High Risk:  </a:t>
            </a:r>
            <a:r>
              <a:rPr lang="en-US" sz="2400" dirty="0" smtClean="0">
                <a:solidFill>
                  <a:schemeClr val="accent3"/>
                </a:solidFill>
                <a:cs typeface="Arial" pitchFamily="34" charset="0"/>
              </a:rPr>
              <a:t>Initiate </a:t>
            </a:r>
            <a:r>
              <a:rPr lang="en-US" sz="2400" dirty="0">
                <a:solidFill>
                  <a:schemeClr val="accent3"/>
                </a:solidFill>
                <a:cs typeface="Arial" pitchFamily="34" charset="0"/>
              </a:rPr>
              <a:t>new program</a:t>
            </a:r>
          </a:p>
        </p:txBody>
      </p:sp>
    </p:spTree>
    <p:extLst>
      <p:ext uri="{BB962C8B-B14F-4D97-AF65-F5344CB8AC3E}">
        <p14:creationId xmlns:p14="http://schemas.microsoft.com/office/powerpoint/2010/main" val="4099964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6200"/>
            <a:ext cx="1465631" cy="9645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573833" y="1920940"/>
            <a:ext cx="8173616" cy="300082"/>
          </a:xfrm>
          <a:prstGeom prst="rect">
            <a:avLst/>
          </a:prstGeom>
          <a:noFill/>
        </p:spPr>
        <p:txBody>
          <a:bodyPr wrap="square" rtlCol="0">
            <a:spAutoFit/>
          </a:bodyPr>
          <a:lstStyle/>
          <a:p>
            <a:endParaRPr lang="en-US" sz="1350"/>
          </a:p>
        </p:txBody>
      </p:sp>
      <p:sp>
        <p:nvSpPr>
          <p:cNvPr id="4" name="Rectangle 3"/>
          <p:cNvSpPr/>
          <p:nvPr/>
        </p:nvSpPr>
        <p:spPr>
          <a:xfrm>
            <a:off x="380999" y="1447800"/>
            <a:ext cx="8366449" cy="5262979"/>
          </a:xfrm>
          <a:prstGeom prst="rect">
            <a:avLst/>
          </a:prstGeom>
        </p:spPr>
        <p:txBody>
          <a:bodyPr wrap="square">
            <a:spAutoFit/>
          </a:bodyPr>
          <a:lstStyle/>
          <a:p>
            <a:pPr algn="ctr">
              <a:spcBef>
                <a:spcPct val="50000"/>
              </a:spcBef>
            </a:pPr>
            <a:r>
              <a:rPr lang="en-US" altLang="en-US" sz="2400" b="1" dirty="0">
                <a:solidFill>
                  <a:schemeClr val="accent3"/>
                </a:solidFill>
              </a:rPr>
              <a:t>Before proceeding with any </a:t>
            </a:r>
            <a:r>
              <a:rPr lang="en-US" altLang="en-US" sz="2400" b="1" dirty="0" err="1">
                <a:solidFill>
                  <a:schemeClr val="accent3"/>
                </a:solidFill>
              </a:rPr>
              <a:t>grantseeking</a:t>
            </a:r>
            <a:r>
              <a:rPr lang="en-US" altLang="en-US" sz="2400" b="1" dirty="0">
                <a:solidFill>
                  <a:schemeClr val="accent3"/>
                </a:solidFill>
              </a:rPr>
              <a:t> efforts, discuss your idea with your principal or supervisor.  Your </a:t>
            </a:r>
            <a:r>
              <a:rPr lang="en-US" altLang="en-US" sz="2400" b="1" dirty="0" smtClean="0">
                <a:solidFill>
                  <a:schemeClr val="accent3"/>
                </a:solidFill>
              </a:rPr>
              <a:t>school </a:t>
            </a:r>
            <a:r>
              <a:rPr lang="en-US" altLang="en-US" sz="2400" b="1" dirty="0">
                <a:solidFill>
                  <a:schemeClr val="accent3"/>
                </a:solidFill>
              </a:rPr>
              <a:t>district </a:t>
            </a:r>
            <a:r>
              <a:rPr lang="en-US" altLang="en-US" sz="2400" b="1" dirty="0" smtClean="0">
                <a:solidFill>
                  <a:schemeClr val="accent3"/>
                </a:solidFill>
              </a:rPr>
              <a:t>or library may </a:t>
            </a:r>
            <a:r>
              <a:rPr lang="en-US" altLang="en-US" sz="2400" b="1" dirty="0">
                <a:solidFill>
                  <a:schemeClr val="accent3"/>
                </a:solidFill>
              </a:rPr>
              <a:t>have administrative procedures and policies that must be followed regarding grants. </a:t>
            </a:r>
            <a:r>
              <a:rPr lang="en-US" altLang="en-US" sz="2400" b="1" dirty="0" smtClean="0">
                <a:solidFill>
                  <a:schemeClr val="accent3"/>
                </a:solidFill>
              </a:rPr>
              <a:t>Be </a:t>
            </a:r>
            <a:r>
              <a:rPr lang="en-US" altLang="en-US" sz="2400" b="1" dirty="0">
                <a:solidFill>
                  <a:schemeClr val="accent3"/>
                </a:solidFill>
              </a:rPr>
              <a:t>especially wary of grants that require matching funds or obligate you, your </a:t>
            </a:r>
            <a:r>
              <a:rPr lang="en-US" altLang="en-US" sz="2400" b="1" dirty="0" smtClean="0">
                <a:solidFill>
                  <a:schemeClr val="accent3"/>
                </a:solidFill>
              </a:rPr>
              <a:t>school, or your library to </a:t>
            </a:r>
            <a:r>
              <a:rPr lang="en-US" altLang="en-US" sz="2400" b="1" dirty="0">
                <a:solidFill>
                  <a:schemeClr val="accent3"/>
                </a:solidFill>
              </a:rPr>
              <a:t>ANYTHING, whether monetary or non-monetary, which you may be unable or unwilling to </a:t>
            </a:r>
            <a:r>
              <a:rPr lang="en-US" altLang="en-US" sz="2400" b="1" dirty="0" smtClean="0">
                <a:solidFill>
                  <a:schemeClr val="accent3"/>
                </a:solidFill>
              </a:rPr>
              <a:t>fulfill.</a:t>
            </a:r>
          </a:p>
          <a:p>
            <a:pPr algn="ctr">
              <a:spcBef>
                <a:spcPct val="50000"/>
              </a:spcBef>
            </a:pPr>
            <a:r>
              <a:rPr lang="en-US" altLang="en-US" sz="2400" b="1" dirty="0">
                <a:solidFill>
                  <a:schemeClr val="accent3"/>
                </a:solidFill>
              </a:rPr>
              <a:t>Also be aware </a:t>
            </a:r>
            <a:r>
              <a:rPr lang="en-US" altLang="en-US" sz="2400" b="1" dirty="0" smtClean="0">
                <a:solidFill>
                  <a:schemeClr val="accent3"/>
                </a:solidFill>
              </a:rPr>
              <a:t>that your </a:t>
            </a:r>
            <a:r>
              <a:rPr lang="en-US" altLang="en-US" sz="2400" b="1" dirty="0">
                <a:solidFill>
                  <a:schemeClr val="accent3"/>
                </a:solidFill>
              </a:rPr>
              <a:t>school </a:t>
            </a:r>
            <a:r>
              <a:rPr lang="en-US" altLang="en-US" sz="2400" b="1" dirty="0" smtClean="0">
                <a:solidFill>
                  <a:schemeClr val="accent3"/>
                </a:solidFill>
              </a:rPr>
              <a:t>district or library is </a:t>
            </a:r>
            <a:r>
              <a:rPr lang="en-US" altLang="en-US" sz="2400" b="1" dirty="0">
                <a:solidFill>
                  <a:schemeClr val="accent3"/>
                </a:solidFill>
              </a:rPr>
              <a:t>the recipient </a:t>
            </a:r>
            <a:r>
              <a:rPr lang="en-US" altLang="en-US" sz="2400" b="1" dirty="0" smtClean="0">
                <a:solidFill>
                  <a:schemeClr val="accent3"/>
                </a:solidFill>
              </a:rPr>
              <a:t>of any grants awarded, </a:t>
            </a:r>
            <a:r>
              <a:rPr lang="en-US" altLang="en-US" sz="2400" b="1" dirty="0">
                <a:solidFill>
                  <a:schemeClr val="accent3"/>
                </a:solidFill>
              </a:rPr>
              <a:t>not the </a:t>
            </a:r>
            <a:r>
              <a:rPr lang="en-US" altLang="en-US" sz="2400" b="1" dirty="0" smtClean="0">
                <a:solidFill>
                  <a:schemeClr val="accent3"/>
                </a:solidFill>
              </a:rPr>
              <a:t>person who wrote </a:t>
            </a:r>
            <a:r>
              <a:rPr lang="en-US" altLang="en-US" sz="2400" b="1" dirty="0">
                <a:solidFill>
                  <a:schemeClr val="accent3"/>
                </a:solidFill>
              </a:rPr>
              <a:t>the proposal. M</a:t>
            </a:r>
            <a:r>
              <a:rPr lang="en-US" altLang="en-US" sz="2400" b="1" dirty="0" smtClean="0">
                <a:solidFill>
                  <a:schemeClr val="accent3"/>
                </a:solidFill>
              </a:rPr>
              <a:t>aterials </a:t>
            </a:r>
            <a:r>
              <a:rPr lang="en-US" altLang="en-US" sz="2400" b="1" dirty="0">
                <a:solidFill>
                  <a:schemeClr val="accent3"/>
                </a:solidFill>
              </a:rPr>
              <a:t>and/or equipment purchased with grant funds are owned by </a:t>
            </a:r>
            <a:r>
              <a:rPr lang="en-US" altLang="en-US" sz="2400" b="1" dirty="0" smtClean="0">
                <a:solidFill>
                  <a:schemeClr val="accent3"/>
                </a:solidFill>
              </a:rPr>
              <a:t>the organization for which an applicant works and </a:t>
            </a:r>
            <a:r>
              <a:rPr lang="en-US" altLang="en-US" sz="2400" b="1" dirty="0">
                <a:solidFill>
                  <a:schemeClr val="accent3"/>
                </a:solidFill>
              </a:rPr>
              <a:t>not by </a:t>
            </a:r>
            <a:r>
              <a:rPr lang="en-US" altLang="en-US" sz="2400" b="1" dirty="0" smtClean="0">
                <a:solidFill>
                  <a:schemeClr val="accent3"/>
                </a:solidFill>
              </a:rPr>
              <a:t>the grant writer. </a:t>
            </a:r>
            <a:endParaRPr lang="en-US" altLang="en-US" sz="2400" b="1" dirty="0">
              <a:solidFill>
                <a:schemeClr val="accent3"/>
              </a:solidFill>
            </a:endParaRPr>
          </a:p>
          <a:p>
            <a:pPr algn="ctr">
              <a:spcBef>
                <a:spcPct val="50000"/>
              </a:spcBef>
            </a:pPr>
            <a:endParaRPr lang="en-US" altLang="en-US" sz="2400" b="1" dirty="0">
              <a:solidFill>
                <a:schemeClr val="accent3"/>
              </a:solidFill>
            </a:endParaRPr>
          </a:p>
        </p:txBody>
      </p:sp>
      <p:sp>
        <p:nvSpPr>
          <p:cNvPr id="5" name="TextBox 4"/>
          <p:cNvSpPr txBox="1"/>
          <p:nvPr/>
        </p:nvSpPr>
        <p:spPr>
          <a:xfrm>
            <a:off x="573833" y="381000"/>
            <a:ext cx="6741367" cy="707886"/>
          </a:xfrm>
          <a:prstGeom prst="rect">
            <a:avLst/>
          </a:prstGeom>
          <a:noFill/>
        </p:spPr>
        <p:txBody>
          <a:bodyPr wrap="square" rtlCol="0">
            <a:spAutoFit/>
          </a:bodyPr>
          <a:lstStyle/>
          <a:p>
            <a:pPr algn="ctr"/>
            <a:r>
              <a:rPr lang="en-US" sz="4000" b="1" dirty="0" smtClean="0">
                <a:solidFill>
                  <a:schemeClr val="accent3"/>
                </a:solidFill>
              </a:rPr>
              <a:t>     CAUTION!</a:t>
            </a:r>
            <a:endParaRPr lang="en-US" sz="4000" b="1" dirty="0">
              <a:solidFill>
                <a:schemeClr val="accent3"/>
              </a:solidFill>
            </a:endParaRPr>
          </a:p>
        </p:txBody>
      </p:sp>
    </p:spTree>
    <p:extLst>
      <p:ext uri="{BB962C8B-B14F-4D97-AF65-F5344CB8AC3E}">
        <p14:creationId xmlns:p14="http://schemas.microsoft.com/office/powerpoint/2010/main" val="4003657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NC">
  <a:themeElements>
    <a:clrScheme name="State_Library">
      <a:dk1>
        <a:srgbClr val="56202D"/>
      </a:dk1>
      <a:lt1>
        <a:sysClr val="window" lastClr="FFFFFF"/>
      </a:lt1>
      <a:dk2>
        <a:srgbClr val="3F3F3F"/>
      </a:dk2>
      <a:lt2>
        <a:srgbClr val="FFFFFF"/>
      </a:lt2>
      <a:accent1>
        <a:srgbClr val="C00000"/>
      </a:accent1>
      <a:accent2>
        <a:srgbClr val="771F2E"/>
      </a:accent2>
      <a:accent3>
        <a:srgbClr val="204857"/>
      </a:accent3>
      <a:accent4>
        <a:srgbClr val="20574A"/>
      </a:accent4>
      <a:accent5>
        <a:srgbClr val="FADA7A"/>
      </a:accent5>
      <a:accent6>
        <a:srgbClr val="A6ABBC"/>
      </a:accent6>
      <a:hlink>
        <a:srgbClr val="202D57"/>
      </a:hlink>
      <a:folHlink>
        <a:srgbClr val="572F2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ate_Library">
    <a:dk1>
      <a:srgbClr val="56202D"/>
    </a:dk1>
    <a:lt1>
      <a:sysClr val="window" lastClr="FFFFFF"/>
    </a:lt1>
    <a:dk2>
      <a:srgbClr val="3F3F3F"/>
    </a:dk2>
    <a:lt2>
      <a:srgbClr val="FFFFFF"/>
    </a:lt2>
    <a:accent1>
      <a:srgbClr val="C00000"/>
    </a:accent1>
    <a:accent2>
      <a:srgbClr val="771F2E"/>
    </a:accent2>
    <a:accent3>
      <a:srgbClr val="204857"/>
    </a:accent3>
    <a:accent4>
      <a:srgbClr val="20574A"/>
    </a:accent4>
    <a:accent5>
      <a:srgbClr val="FADA7A"/>
    </a:accent5>
    <a:accent6>
      <a:srgbClr val="A6ABBC"/>
    </a:accent6>
    <a:hlink>
      <a:srgbClr val="202D57"/>
    </a:hlink>
    <a:folHlink>
      <a:srgbClr val="572F20"/>
    </a:folHlink>
  </a:clrScheme>
</a:themeOverride>
</file>

<file path=ppt/theme/themeOverride2.xml><?xml version="1.0" encoding="utf-8"?>
<a:themeOverride xmlns:a="http://schemas.openxmlformats.org/drawingml/2006/main">
  <a:clrScheme name="State_Library">
    <a:dk1>
      <a:srgbClr val="56202D"/>
    </a:dk1>
    <a:lt1>
      <a:sysClr val="window" lastClr="FFFFFF"/>
    </a:lt1>
    <a:dk2>
      <a:srgbClr val="3F3F3F"/>
    </a:dk2>
    <a:lt2>
      <a:srgbClr val="FFFFFF"/>
    </a:lt2>
    <a:accent1>
      <a:srgbClr val="C00000"/>
    </a:accent1>
    <a:accent2>
      <a:srgbClr val="771F2E"/>
    </a:accent2>
    <a:accent3>
      <a:srgbClr val="204857"/>
    </a:accent3>
    <a:accent4>
      <a:srgbClr val="20574A"/>
    </a:accent4>
    <a:accent5>
      <a:srgbClr val="FADA7A"/>
    </a:accent5>
    <a:accent6>
      <a:srgbClr val="A6ABBC"/>
    </a:accent6>
    <a:hlink>
      <a:srgbClr val="202D57"/>
    </a:hlink>
    <a:folHlink>
      <a:srgbClr val="572F20"/>
    </a:folHlink>
  </a:clrScheme>
</a:themeOverride>
</file>

<file path=docProps/app.xml><?xml version="1.0" encoding="utf-8"?>
<Properties xmlns="http://schemas.openxmlformats.org/officeDocument/2006/extended-properties" xmlns:vt="http://schemas.openxmlformats.org/officeDocument/2006/docPropsVTypes">
  <Template>SLNC</Template>
  <TotalTime>13267</TotalTime>
  <Words>2477</Words>
  <Application>Microsoft Office PowerPoint</Application>
  <PresentationFormat>On-screen Show (4:3)</PresentationFormat>
  <Paragraphs>320</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SLNC</vt:lpstr>
      <vt:lpstr>Total Grant Makeover</vt:lpstr>
      <vt:lpstr>PowerPoint Presentation</vt:lpstr>
      <vt:lpstr>PowerPoint Presentation</vt:lpstr>
      <vt:lpstr># 1</vt:lpstr>
      <vt:lpstr>PowerPoint Presentation</vt:lpstr>
      <vt:lpstr>#2</vt:lpstr>
      <vt:lpstr>PowerPoint Presentation</vt:lpstr>
      <vt:lpstr>PowerPoint Presentation</vt:lpstr>
      <vt:lpstr>PowerPoint Presentation</vt:lpstr>
      <vt:lpstr>#3</vt:lpstr>
      <vt:lpstr>PowerPoint Presentation</vt:lpstr>
      <vt:lpstr>#4</vt:lpstr>
      <vt:lpstr>PowerPoint Presentation</vt:lpstr>
      <vt:lpstr>PowerPoint Presentation</vt:lpstr>
      <vt:lpstr>PowerPoint Presentation</vt:lpstr>
      <vt:lpstr>PowerPoint Presentation</vt:lpstr>
      <vt:lpstr>PowerPoint Presentation</vt:lpstr>
      <vt:lpstr>PowerPoint Presentation</vt:lpstr>
      <vt:lpstr>#5</vt:lpstr>
      <vt:lpstr>PowerPoint Presentation</vt:lpstr>
      <vt:lpstr>#6</vt:lpstr>
      <vt:lpstr>PowerPoint Presentation</vt:lpstr>
      <vt:lpstr>#7</vt:lpstr>
      <vt:lpstr>PowerPoint Presentation</vt:lpstr>
      <vt:lpstr>#8</vt:lpstr>
      <vt:lpstr>PowerPoint Presentation</vt:lpstr>
      <vt:lpstr>#9</vt:lpstr>
      <vt:lpstr>PowerPoint Presentation</vt:lpstr>
      <vt:lpstr>#10</vt:lpstr>
      <vt:lpstr>PowerPoint Presentation</vt:lpstr>
      <vt:lpstr>PowerPoint Presentation</vt:lpstr>
      <vt:lpstr>PowerPoint Presentation</vt:lpstr>
      <vt:lpstr>PowerPoint Presentation</vt:lpstr>
      <vt:lpstr>PowerPoint Presentation</vt:lpstr>
    </vt:vector>
  </TitlesOfParts>
  <Company>SLNC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Rudersdorf, Amy E.</dc:creator>
  <cp:lastModifiedBy>Shepard, Caroline</cp:lastModifiedBy>
  <cp:revision>749</cp:revision>
  <cp:lastPrinted>2015-02-19T20:00:07Z</cp:lastPrinted>
  <dcterms:created xsi:type="dcterms:W3CDTF">2012-05-10T20:17:34Z</dcterms:created>
  <dcterms:modified xsi:type="dcterms:W3CDTF">2015-02-19T20:01:55Z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